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1" r:id="rId1"/>
  </p:sldMasterIdLst>
  <p:notesMasterIdLst>
    <p:notesMasterId r:id="rId21"/>
  </p:notesMasterIdLst>
  <p:sldIdLst>
    <p:sldId id="274" r:id="rId2"/>
    <p:sldId id="275" r:id="rId3"/>
    <p:sldId id="284" r:id="rId4"/>
    <p:sldId id="277" r:id="rId5"/>
    <p:sldId id="276" r:id="rId6"/>
    <p:sldId id="278" r:id="rId7"/>
    <p:sldId id="285" r:id="rId8"/>
    <p:sldId id="287" r:id="rId9"/>
    <p:sldId id="288" r:id="rId10"/>
    <p:sldId id="289" r:id="rId11"/>
    <p:sldId id="279" r:id="rId12"/>
    <p:sldId id="280" r:id="rId13"/>
    <p:sldId id="291" r:id="rId14"/>
    <p:sldId id="292" r:id="rId15"/>
    <p:sldId id="293" r:id="rId16"/>
    <p:sldId id="290" r:id="rId17"/>
    <p:sldId id="281" r:id="rId18"/>
    <p:sldId id="282" r:id="rId19"/>
    <p:sldId id="283" r:id="rId2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72478" autoAdjust="0"/>
  </p:normalViewPr>
  <p:slideViewPr>
    <p:cSldViewPr snapToGrid="0">
      <p:cViewPr>
        <p:scale>
          <a:sx n="80" d="100"/>
          <a:sy n="80" d="100"/>
        </p:scale>
        <p:origin x="-936" y="360"/>
      </p:cViewPr>
      <p:guideLst>
        <p:guide orient="horz" pos="2160"/>
        <p:guide pos="3840"/>
      </p:guideLst>
    </p:cSldViewPr>
  </p:slideViewPr>
  <p:outlineViewPr>
    <p:cViewPr>
      <p:scale>
        <a:sx n="33" d="100"/>
        <a:sy n="33" d="100"/>
      </p:scale>
      <p:origin x="0" y="829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7C1BD6E-5DBD-447C-9B24-544FD1CFDBDF}" type="datetimeFigureOut">
              <a:rPr lang="en-US" smtClean="0"/>
              <a:pPr/>
              <a:t>11/14/2020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07FA92-EA3C-492E-9FB7-A27B9A847FFA}" type="slidenum">
              <a:rPr lang="en-US" smtClean="0"/>
              <a:pPr/>
              <a:t>‹#›</a:t>
            </a:fld>
            <a:endParaRPr lang="en-US"/>
          </a:p>
        </p:txBody>
      </p:sp>
    </p:spTree>
    <p:extLst>
      <p:ext uri="{BB962C8B-B14F-4D97-AF65-F5344CB8AC3E}">
        <p14:creationId xmlns:p14="http://schemas.microsoft.com/office/powerpoint/2010/main" val="7730439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are several effects which</a:t>
            </a:r>
            <a:r>
              <a:rPr lang="en-US" baseline="0" dirty="0" smtClean="0"/>
              <a:t> children face as a result of death of their parents. Such effects can be emotional, behavioral, developmental, and physical among others. Children are usually affected by the death of their parents more than other family members who loose their beloved ones since children are totally dependent on their parents for all their needs.   </a:t>
            </a:r>
            <a:endParaRPr lang="en-US" dirty="0"/>
          </a:p>
        </p:txBody>
      </p:sp>
      <p:sp>
        <p:nvSpPr>
          <p:cNvPr id="4" name="Slide Number Placeholder 3"/>
          <p:cNvSpPr>
            <a:spLocks noGrp="1"/>
          </p:cNvSpPr>
          <p:nvPr>
            <p:ph type="sldNum" sz="quarter" idx="10"/>
          </p:nvPr>
        </p:nvSpPr>
        <p:spPr/>
        <p:txBody>
          <a:bodyPr/>
          <a:lstStyle/>
          <a:p>
            <a:fld id="{4607FA92-EA3C-492E-9FB7-A27B9A847FFA}" type="slidenum">
              <a:rPr lang="en-US" smtClean="0"/>
              <a:pPr/>
              <a:t>4</a:t>
            </a:fld>
            <a:endParaRPr lang="en-US"/>
          </a:p>
        </p:txBody>
      </p:sp>
    </p:spTree>
    <p:extLst>
      <p:ext uri="{BB962C8B-B14F-4D97-AF65-F5344CB8AC3E}">
        <p14:creationId xmlns:p14="http://schemas.microsoft.com/office/powerpoint/2010/main" val="2033796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smtClean="0">
                <a:effectLst/>
                <a:latin typeface="Times New Roman" panose="02020603050405020304" pitchFamily="18" charset="0"/>
                <a:ea typeface="Calibri" panose="020F0502020204030204" pitchFamily="34" charset="0"/>
              </a:rPr>
              <a:t>Children under the age of 12 at the time of the parent’s death were more likely to experience depression as compared to those who their parents died when they were adolescents (</a:t>
            </a:r>
            <a:r>
              <a:rPr lang="en-US" sz="1200" dirty="0" smtClean="0">
                <a:effectLst/>
                <a:latin typeface="Times New Roman" panose="02020603050405020304" pitchFamily="18" charset="0"/>
                <a:ea typeface="Times New Roman" panose="02020603050405020304" pitchFamily="18" charset="0"/>
              </a:rPr>
              <a:t>University of Pittsburg, 2018)</a:t>
            </a:r>
            <a:r>
              <a:rPr lang="en-US" sz="1200" dirty="0" smtClean="0">
                <a:effectLst/>
                <a:latin typeface="Times New Roman" panose="02020603050405020304" pitchFamily="18" charset="0"/>
                <a:ea typeface="Calibri" panose="020F0502020204030204" pitchFamily="34" charset="0"/>
              </a:rPr>
              <a:t>. </a:t>
            </a:r>
          </a:p>
          <a:p>
            <a:pPr marL="0" marR="0">
              <a:lnSpc>
                <a:spcPct val="107000"/>
              </a:lnSpc>
              <a:spcBef>
                <a:spcPts val="0"/>
              </a:spcBef>
              <a:spcAft>
                <a:spcPts val="800"/>
              </a:spcAft>
            </a:pPr>
            <a:r>
              <a:rPr lang="en-US" sz="1200" dirty="0" smtClean="0">
                <a:effectLst/>
                <a:latin typeface="Times New Roman" panose="02020603050405020304" pitchFamily="18" charset="0"/>
                <a:ea typeface="Calibri" panose="020F0502020204030204" pitchFamily="34" charset="0"/>
              </a:rPr>
              <a:t>Post traumatic disorder was more prevalent among children who had lost their parents than the non-bereaved children. </a:t>
            </a:r>
          </a:p>
          <a:p>
            <a:endParaRPr lang="en-US" dirty="0"/>
          </a:p>
        </p:txBody>
      </p:sp>
      <p:sp>
        <p:nvSpPr>
          <p:cNvPr id="4" name="Slide Number Placeholder 3"/>
          <p:cNvSpPr>
            <a:spLocks noGrp="1"/>
          </p:cNvSpPr>
          <p:nvPr>
            <p:ph type="sldNum" sz="quarter" idx="10"/>
          </p:nvPr>
        </p:nvSpPr>
        <p:spPr/>
        <p:txBody>
          <a:bodyPr/>
          <a:lstStyle/>
          <a:p>
            <a:fld id="{4607FA92-EA3C-492E-9FB7-A27B9A847FFA}" type="slidenum">
              <a:rPr lang="en-US" smtClean="0"/>
              <a:pPr/>
              <a:t>13</a:t>
            </a:fld>
            <a:endParaRPr lang="en-US"/>
          </a:p>
        </p:txBody>
      </p:sp>
    </p:spTree>
    <p:extLst>
      <p:ext uri="{BB962C8B-B14F-4D97-AF65-F5344CB8AC3E}">
        <p14:creationId xmlns:p14="http://schemas.microsoft.com/office/powerpoint/2010/main" val="428743171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smtClean="0">
                <a:effectLst/>
                <a:latin typeface="Times New Roman" panose="02020603050405020304" pitchFamily="18" charset="0"/>
                <a:ea typeface="Calibri" panose="020F0502020204030204" pitchFamily="34" charset="0"/>
              </a:rPr>
              <a:t>Other children have to grow up in extended families due to the loss of both families and where such children have to stay with their grandparents. Further, other children are forced to grow up in step-parent families in scenarios where the surviving parents decides to remarry. </a:t>
            </a:r>
          </a:p>
          <a:p>
            <a:endParaRPr lang="en-US" dirty="0"/>
          </a:p>
        </p:txBody>
      </p:sp>
      <p:sp>
        <p:nvSpPr>
          <p:cNvPr id="4" name="Slide Number Placeholder 3"/>
          <p:cNvSpPr>
            <a:spLocks noGrp="1"/>
          </p:cNvSpPr>
          <p:nvPr>
            <p:ph type="sldNum" sz="quarter" idx="10"/>
          </p:nvPr>
        </p:nvSpPr>
        <p:spPr/>
        <p:txBody>
          <a:bodyPr/>
          <a:lstStyle/>
          <a:p>
            <a:fld id="{4607FA92-EA3C-492E-9FB7-A27B9A847FFA}" type="slidenum">
              <a:rPr lang="en-US" smtClean="0"/>
              <a:pPr/>
              <a:t>14</a:t>
            </a:fld>
            <a:endParaRPr lang="en-US"/>
          </a:p>
        </p:txBody>
      </p:sp>
    </p:spTree>
    <p:extLst>
      <p:ext uri="{BB962C8B-B14F-4D97-AF65-F5344CB8AC3E}">
        <p14:creationId xmlns:p14="http://schemas.microsoft.com/office/powerpoint/2010/main" val="3538874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a:lnSpc>
                <a:spcPct val="107000"/>
              </a:lnSpc>
              <a:spcBef>
                <a:spcPts val="0"/>
              </a:spcBef>
              <a:spcAft>
                <a:spcPts val="800"/>
              </a:spcAft>
            </a:pPr>
            <a:r>
              <a:rPr lang="en-US" sz="1200" dirty="0" smtClean="0">
                <a:effectLst/>
                <a:latin typeface="Times New Roman" panose="02020603050405020304" pitchFamily="18" charset="0"/>
                <a:ea typeface="Calibri" panose="020F0502020204030204" pitchFamily="34" charset="0"/>
              </a:rPr>
              <a:t>Children who had lost their parents indicated poor advancements in their academics and this was as a result of poor concentration levels in class and learning difficulties.</a:t>
            </a:r>
          </a:p>
          <a:p>
            <a:pPr marL="0" marR="0">
              <a:lnSpc>
                <a:spcPct val="107000"/>
              </a:lnSpc>
              <a:spcBef>
                <a:spcPts val="0"/>
              </a:spcBef>
              <a:spcAft>
                <a:spcPts val="800"/>
              </a:spcAft>
            </a:pPr>
            <a:r>
              <a:rPr lang="en-US" sz="1200" dirty="0" smtClean="0">
                <a:effectLst/>
                <a:latin typeface="Times New Roman" panose="02020603050405020304" pitchFamily="18" charset="0"/>
                <a:ea typeface="Calibri" panose="020F0502020204030204" pitchFamily="34" charset="0"/>
              </a:rPr>
              <a:t>Most of their concentration was on thoughts about their lost parents and how life will be without their parents. </a:t>
            </a:r>
          </a:p>
          <a:p>
            <a:endParaRPr lang="en-US" dirty="0"/>
          </a:p>
        </p:txBody>
      </p:sp>
      <p:sp>
        <p:nvSpPr>
          <p:cNvPr id="4" name="Slide Number Placeholder 3"/>
          <p:cNvSpPr>
            <a:spLocks noGrp="1"/>
          </p:cNvSpPr>
          <p:nvPr>
            <p:ph type="sldNum" sz="quarter" idx="10"/>
          </p:nvPr>
        </p:nvSpPr>
        <p:spPr/>
        <p:txBody>
          <a:bodyPr/>
          <a:lstStyle/>
          <a:p>
            <a:fld id="{4607FA92-EA3C-492E-9FB7-A27B9A847FFA}" type="slidenum">
              <a:rPr lang="en-US" smtClean="0"/>
              <a:pPr/>
              <a:t>15</a:t>
            </a:fld>
            <a:endParaRPr lang="en-US"/>
          </a:p>
        </p:txBody>
      </p:sp>
    </p:spTree>
    <p:extLst>
      <p:ext uri="{BB962C8B-B14F-4D97-AF65-F5344CB8AC3E}">
        <p14:creationId xmlns:p14="http://schemas.microsoft.com/office/powerpoint/2010/main" val="8580775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Their behaviors include sleep disturbances, loss of appetite and restlessness. Other behaviors include regression, depression as well as withdrawals (Kennedy, 2018). Some</a:t>
            </a:r>
            <a:r>
              <a:rPr lang="en-US" baseline="0" dirty="0" smtClean="0"/>
              <a:t> children lead rich lives as a result of the property left behind by their parents. It is worth noting that some of the children who had lost their parents actually had a high net worth and property inherited form their parents. </a:t>
            </a:r>
            <a:endParaRPr lang="en-US" dirty="0"/>
          </a:p>
        </p:txBody>
      </p:sp>
      <p:sp>
        <p:nvSpPr>
          <p:cNvPr id="4" name="Slide Number Placeholder 3"/>
          <p:cNvSpPr>
            <a:spLocks noGrp="1"/>
          </p:cNvSpPr>
          <p:nvPr>
            <p:ph type="sldNum" sz="quarter" idx="10"/>
          </p:nvPr>
        </p:nvSpPr>
        <p:spPr/>
        <p:txBody>
          <a:bodyPr/>
          <a:lstStyle/>
          <a:p>
            <a:fld id="{4607FA92-EA3C-492E-9FB7-A27B9A847FFA}" type="slidenum">
              <a:rPr lang="en-US" smtClean="0"/>
              <a:pPr/>
              <a:t>16</a:t>
            </a:fld>
            <a:endParaRPr lang="en-US"/>
          </a:p>
        </p:txBody>
      </p:sp>
    </p:spTree>
    <p:extLst>
      <p:ext uri="{BB962C8B-B14F-4D97-AF65-F5344CB8AC3E}">
        <p14:creationId xmlns:p14="http://schemas.microsoft.com/office/powerpoint/2010/main" val="216892899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It is necessary to assess children who have lost their parents, and establish the challenges they are facing and ensure they are treated with evidence based interventions such as Family bereavement program. This program offers significant coping skills to both the child as well as the surviving parent. One of the nest ways to protect children from the adverse effects of parental loss is early identification and intervention</a:t>
            </a:r>
            <a:endParaRPr lang="en-US" dirty="0"/>
          </a:p>
        </p:txBody>
      </p:sp>
      <p:sp>
        <p:nvSpPr>
          <p:cNvPr id="4" name="Slide Number Placeholder 3"/>
          <p:cNvSpPr>
            <a:spLocks noGrp="1"/>
          </p:cNvSpPr>
          <p:nvPr>
            <p:ph type="sldNum" sz="quarter" idx="10"/>
          </p:nvPr>
        </p:nvSpPr>
        <p:spPr/>
        <p:txBody>
          <a:bodyPr/>
          <a:lstStyle/>
          <a:p>
            <a:fld id="{4607FA92-EA3C-492E-9FB7-A27B9A847FFA}" type="slidenum">
              <a:rPr lang="en-US" smtClean="0"/>
              <a:pPr/>
              <a:t>17</a:t>
            </a:fld>
            <a:endParaRPr lang="en-US"/>
          </a:p>
        </p:txBody>
      </p:sp>
    </p:spTree>
    <p:extLst>
      <p:ext uri="{BB962C8B-B14F-4D97-AF65-F5344CB8AC3E}">
        <p14:creationId xmlns:p14="http://schemas.microsoft.com/office/powerpoint/2010/main" val="571604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Loosing my father at such a tender age made</a:t>
            </a:r>
            <a:r>
              <a:rPr lang="en-US" baseline="0" dirty="0" smtClean="0"/>
              <a:t> me go through the experiences that children who loose their parents go through. Therefore, I believe that I have an in-depth understanding of this topic since I have gone through what such children face. Additionally, I can strongly say that there are several negative effects on a child that arise from loosing a parent. However, different children may react differently or may face different changes after loosing their parents. Hence, it is necessary to carry out research on this topic to come up with detailed findings of the impacts. </a:t>
            </a:r>
            <a:endParaRPr lang="en-US" dirty="0"/>
          </a:p>
        </p:txBody>
      </p:sp>
      <p:sp>
        <p:nvSpPr>
          <p:cNvPr id="4" name="Slide Number Placeholder 3"/>
          <p:cNvSpPr>
            <a:spLocks noGrp="1"/>
          </p:cNvSpPr>
          <p:nvPr>
            <p:ph type="sldNum" sz="quarter" idx="10"/>
          </p:nvPr>
        </p:nvSpPr>
        <p:spPr/>
        <p:txBody>
          <a:bodyPr/>
          <a:lstStyle/>
          <a:p>
            <a:fld id="{4607FA92-EA3C-492E-9FB7-A27B9A847FFA}" type="slidenum">
              <a:rPr lang="en-US" smtClean="0"/>
              <a:pPr/>
              <a:t>5</a:t>
            </a:fld>
            <a:endParaRPr lang="en-US"/>
          </a:p>
        </p:txBody>
      </p:sp>
    </p:spTree>
    <p:extLst>
      <p:ext uri="{BB962C8B-B14F-4D97-AF65-F5344CB8AC3E}">
        <p14:creationId xmlns:p14="http://schemas.microsoft.com/office/powerpoint/2010/main" val="20738655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07FA92-EA3C-492E-9FB7-A27B9A847FFA}" type="slidenum">
              <a:rPr lang="en-US" smtClean="0"/>
              <a:pPr/>
              <a:t>6</a:t>
            </a:fld>
            <a:endParaRPr lang="en-US"/>
          </a:p>
        </p:txBody>
      </p:sp>
    </p:spTree>
    <p:extLst>
      <p:ext uri="{BB962C8B-B14F-4D97-AF65-F5344CB8AC3E}">
        <p14:creationId xmlns:p14="http://schemas.microsoft.com/office/powerpoint/2010/main" val="3535746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effectLst/>
                <a:latin typeface="Times New Roman" panose="02020603050405020304" pitchFamily="18" charset="0"/>
                <a:ea typeface="Calibri" panose="020F0502020204030204" pitchFamily="34" charset="0"/>
              </a:rPr>
              <a:t>The research lasted for seven years and to date it is the most detailed and longest study. Taking a long period in carrying out the study gave the researchers an opportunity to not only learn how the problem unfolded but also when it happened (</a:t>
            </a:r>
            <a:r>
              <a:rPr lang="en-US" sz="1200" dirty="0" smtClean="0">
                <a:effectLst/>
                <a:latin typeface="Times New Roman" panose="02020603050405020304" pitchFamily="18" charset="0"/>
                <a:ea typeface="Times New Roman" panose="02020603050405020304" pitchFamily="18" charset="0"/>
              </a:rPr>
              <a:t>University of Pittsburg, 2018)</a:t>
            </a:r>
            <a:r>
              <a:rPr lang="en-US" sz="1200" dirty="0" smtClean="0">
                <a:effectLst/>
                <a:latin typeface="Times New Roman" panose="02020603050405020304" pitchFamily="18" charset="0"/>
                <a:ea typeface="Calibri" panose="020F0502020204030204" pitchFamily="34" charset="0"/>
              </a:rPr>
              <a:t>. Their research determined that parental loss had an early and negative effective on both the social as well as the academic life which was partially as a result of the depression arising within two years of losing a parent. </a:t>
            </a:r>
            <a:endParaRPr lang="en-US" dirty="0"/>
          </a:p>
        </p:txBody>
      </p:sp>
      <p:sp>
        <p:nvSpPr>
          <p:cNvPr id="4" name="Slide Number Placeholder 3"/>
          <p:cNvSpPr>
            <a:spLocks noGrp="1"/>
          </p:cNvSpPr>
          <p:nvPr>
            <p:ph type="sldNum" sz="quarter" idx="10"/>
          </p:nvPr>
        </p:nvSpPr>
        <p:spPr/>
        <p:txBody>
          <a:bodyPr/>
          <a:lstStyle/>
          <a:p>
            <a:fld id="{4607FA92-EA3C-492E-9FB7-A27B9A847FFA}" type="slidenum">
              <a:rPr lang="en-US" smtClean="0"/>
              <a:pPr/>
              <a:t>7</a:t>
            </a:fld>
            <a:endParaRPr lang="en-US"/>
          </a:p>
        </p:txBody>
      </p:sp>
    </p:spTree>
    <p:extLst>
      <p:ext uri="{BB962C8B-B14F-4D97-AF65-F5344CB8AC3E}">
        <p14:creationId xmlns:p14="http://schemas.microsoft.com/office/powerpoint/2010/main" val="19296165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In some cases, such emotions may be expressed it terms of misbehavior or outbursts rather than sadness. Detaching of memories and hopes from the dead parents as well as understanding the concept of death and life after death can be helpful in helping the child deal with the effects of the loss (</a:t>
            </a:r>
            <a:r>
              <a:rPr lang="en-US" sz="1200" kern="1200" dirty="0" err="1" smtClean="0">
                <a:solidFill>
                  <a:schemeClr val="tx1"/>
                </a:solidFill>
                <a:effectLst/>
                <a:latin typeface="+mn-lt"/>
                <a:ea typeface="+mn-ea"/>
                <a:cs typeface="+mn-cs"/>
              </a:rPr>
              <a:t>Osterweis</a:t>
            </a:r>
            <a:r>
              <a:rPr lang="en-US" sz="1200" kern="1200" dirty="0" smtClean="0">
                <a:solidFill>
                  <a:schemeClr val="tx1"/>
                </a:solidFill>
                <a:effectLst/>
                <a:latin typeface="+mn-lt"/>
                <a:ea typeface="+mn-ea"/>
                <a:cs typeface="+mn-cs"/>
              </a:rPr>
              <a:t> et al., 1994).  </a:t>
            </a:r>
          </a:p>
          <a:p>
            <a:endParaRPr lang="en-US" dirty="0"/>
          </a:p>
        </p:txBody>
      </p:sp>
      <p:sp>
        <p:nvSpPr>
          <p:cNvPr id="4" name="Slide Number Placeholder 3"/>
          <p:cNvSpPr>
            <a:spLocks noGrp="1"/>
          </p:cNvSpPr>
          <p:nvPr>
            <p:ph type="sldNum" sz="quarter" idx="10"/>
          </p:nvPr>
        </p:nvSpPr>
        <p:spPr/>
        <p:txBody>
          <a:bodyPr/>
          <a:lstStyle/>
          <a:p>
            <a:fld id="{4607FA92-EA3C-492E-9FB7-A27B9A847FFA}" type="slidenum">
              <a:rPr lang="en-US" smtClean="0"/>
              <a:pPr/>
              <a:t>8</a:t>
            </a:fld>
            <a:endParaRPr lang="en-US"/>
          </a:p>
        </p:txBody>
      </p:sp>
    </p:spTree>
    <p:extLst>
      <p:ext uri="{BB962C8B-B14F-4D97-AF65-F5344CB8AC3E}">
        <p14:creationId xmlns:p14="http://schemas.microsoft.com/office/powerpoint/2010/main" val="22928306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effectLst/>
                <a:latin typeface="Times New Roman" panose="02020603050405020304" pitchFamily="18" charset="0"/>
                <a:ea typeface="Calibri" panose="020F0502020204030204" pitchFamily="34" charset="0"/>
              </a:rPr>
              <a:t>Older children such as those aged between six months and two years may react through ways such as crying and being inconsolable as well as sleep problems (Marie Curie, </a:t>
            </a:r>
            <a:r>
              <a:rPr lang="en-US" sz="1200" dirty="0" err="1" smtClean="0">
                <a:effectLst/>
                <a:latin typeface="Times New Roman" panose="02020603050405020304" pitchFamily="18" charset="0"/>
                <a:ea typeface="Calibri" panose="020F0502020204030204" pitchFamily="34" charset="0"/>
              </a:rPr>
              <a:t>n.d</a:t>
            </a:r>
            <a:r>
              <a:rPr lang="en-US" sz="1200" dirty="0" smtClean="0">
                <a:effectLst/>
                <a:latin typeface="Times New Roman" panose="02020603050405020304" pitchFamily="18" charset="0"/>
                <a:ea typeface="Calibri" panose="020F0502020204030204" pitchFamily="34" charset="0"/>
              </a:rPr>
              <a:t>). As for the older children aged two to five years, their reaction may be though ways such as asking the same questions over and over again as well as showing a behavior that is inappropriate for their age. </a:t>
            </a:r>
            <a:endParaRPr lang="en-US" dirty="0"/>
          </a:p>
        </p:txBody>
      </p:sp>
      <p:sp>
        <p:nvSpPr>
          <p:cNvPr id="4" name="Slide Number Placeholder 3"/>
          <p:cNvSpPr>
            <a:spLocks noGrp="1"/>
          </p:cNvSpPr>
          <p:nvPr>
            <p:ph type="sldNum" sz="quarter" idx="10"/>
          </p:nvPr>
        </p:nvSpPr>
        <p:spPr/>
        <p:txBody>
          <a:bodyPr/>
          <a:lstStyle/>
          <a:p>
            <a:fld id="{4607FA92-EA3C-492E-9FB7-A27B9A847FFA}" type="slidenum">
              <a:rPr lang="en-US" smtClean="0"/>
              <a:pPr/>
              <a:t>9</a:t>
            </a:fld>
            <a:endParaRPr lang="en-US"/>
          </a:p>
        </p:txBody>
      </p:sp>
    </p:spTree>
    <p:extLst>
      <p:ext uri="{BB962C8B-B14F-4D97-AF65-F5344CB8AC3E}">
        <p14:creationId xmlns:p14="http://schemas.microsoft.com/office/powerpoint/2010/main" val="29571666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Maternal care has a significant impact of the later occupational position of a child during adulthood. There</a:t>
            </a:r>
            <a:r>
              <a:rPr lang="en-US" baseline="0" dirty="0" smtClean="0"/>
              <a:t> are some key differences in short term grief resulting from the death of a parent. Some of the factors that lead to these differences include age and gender.</a:t>
            </a:r>
            <a:endParaRPr lang="en-US" dirty="0" smtClean="0"/>
          </a:p>
          <a:p>
            <a:endParaRPr lang="en-US" dirty="0"/>
          </a:p>
        </p:txBody>
      </p:sp>
      <p:sp>
        <p:nvSpPr>
          <p:cNvPr id="4" name="Slide Number Placeholder 3"/>
          <p:cNvSpPr>
            <a:spLocks noGrp="1"/>
          </p:cNvSpPr>
          <p:nvPr>
            <p:ph type="sldNum" sz="quarter" idx="10"/>
          </p:nvPr>
        </p:nvSpPr>
        <p:spPr/>
        <p:txBody>
          <a:bodyPr/>
          <a:lstStyle/>
          <a:p>
            <a:fld id="{4607FA92-EA3C-492E-9FB7-A27B9A847FFA}" type="slidenum">
              <a:rPr lang="en-US" smtClean="0"/>
              <a:pPr/>
              <a:t>10</a:t>
            </a:fld>
            <a:endParaRPr lang="en-US"/>
          </a:p>
        </p:txBody>
      </p:sp>
    </p:spTree>
    <p:extLst>
      <p:ext uri="{BB962C8B-B14F-4D97-AF65-F5344CB8AC3E}">
        <p14:creationId xmlns:p14="http://schemas.microsoft.com/office/powerpoint/2010/main" val="22634174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607FA92-EA3C-492E-9FB7-A27B9A847FFA}" type="slidenum">
              <a:rPr lang="en-US" smtClean="0"/>
              <a:pPr/>
              <a:t>11</a:t>
            </a:fld>
            <a:endParaRPr lang="en-US"/>
          </a:p>
        </p:txBody>
      </p:sp>
    </p:spTree>
    <p:extLst>
      <p:ext uri="{BB962C8B-B14F-4D97-AF65-F5344CB8AC3E}">
        <p14:creationId xmlns:p14="http://schemas.microsoft.com/office/powerpoint/2010/main" val="25805191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Mentally and emotionally focuses on the emotional reactions and behaviors</a:t>
            </a:r>
            <a:r>
              <a:rPr lang="en-US" baseline="0" dirty="0" smtClean="0"/>
              <a:t> as well as the mental health of the child. Family structure focuses on the different structures of families that arise from the death of parents such as single parent families. Economically covers the economic status of the child and the economic resources available to them. Development is focused on the development of the child as they grow up. </a:t>
            </a:r>
            <a:endParaRPr lang="en-US" dirty="0"/>
          </a:p>
        </p:txBody>
      </p:sp>
      <p:sp>
        <p:nvSpPr>
          <p:cNvPr id="4" name="Slide Number Placeholder 3"/>
          <p:cNvSpPr>
            <a:spLocks noGrp="1"/>
          </p:cNvSpPr>
          <p:nvPr>
            <p:ph type="sldNum" sz="quarter" idx="10"/>
          </p:nvPr>
        </p:nvSpPr>
        <p:spPr/>
        <p:txBody>
          <a:bodyPr/>
          <a:lstStyle/>
          <a:p>
            <a:fld id="{4607FA92-EA3C-492E-9FB7-A27B9A847FFA}" type="slidenum">
              <a:rPr lang="en-US" smtClean="0"/>
              <a:pPr/>
              <a:t>12</a:t>
            </a:fld>
            <a:endParaRPr lang="en-US"/>
          </a:p>
        </p:txBody>
      </p:sp>
    </p:spTree>
    <p:extLst>
      <p:ext uri="{BB962C8B-B14F-4D97-AF65-F5344CB8AC3E}">
        <p14:creationId xmlns:p14="http://schemas.microsoft.com/office/powerpoint/2010/main" val="11419615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120904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48A87A34-81AB-432B-8DAE-1953F412C126}" type="datetimeFigureOut">
              <a:rPr lang="en-US" smtClean="0"/>
              <a:pPr/>
              <a:t>11/14/2020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113" name="Rectangle 112"/>
          <p:cNvSpPr/>
          <p:nvPr/>
        </p:nvSpPr>
        <p:spPr>
          <a:xfrm>
            <a:off x="0" y="1905000"/>
            <a:ext cx="6604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6401859"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304800" y="2130426"/>
            <a:ext cx="58928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304800" y="3733800"/>
            <a:ext cx="58928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11/14/2020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11/14/2020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A87A34-81AB-432B-8DAE-1953F412C126}" type="datetimeFigureOut">
              <a:rPr lang="en-US" smtClean="0"/>
              <a:pPr/>
              <a:t>11/14/2020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2" y="-30478"/>
            <a:ext cx="120903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12192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12192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12192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609600" y="5621365"/>
            <a:ext cx="110744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609600" y="4463568"/>
            <a:ext cx="110744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48A87A34-81AB-432B-8DAE-1953F412C126}" type="datetimeFigureOut">
              <a:rPr lang="en-US" smtClean="0"/>
              <a:pPr/>
              <a:t>11/14/2020</a:t>
            </a:fld>
            <a:endParaRPr lang="en-US" dirty="0"/>
          </a:p>
        </p:txBody>
      </p:sp>
      <p:sp>
        <p:nvSpPr>
          <p:cNvPr id="91" name="Footer Placeholder 90"/>
          <p:cNvSpPr>
            <a:spLocks noGrp="1"/>
          </p:cNvSpPr>
          <p:nvPr>
            <p:ph type="ftr" sz="quarter" idx="11"/>
          </p:nvPr>
        </p:nvSpPr>
        <p:spPr/>
        <p:txBody>
          <a:bodyPr/>
          <a:lstStyle/>
          <a:p>
            <a:endParaRPr lang="en-US" dirty="0"/>
          </a:p>
        </p:txBody>
      </p:sp>
      <p:sp>
        <p:nvSpPr>
          <p:cNvPr id="92" name="Slide Number Placeholder 91"/>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pPr/>
              <a:t>11/14/2020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A87A34-81AB-432B-8DAE-1953F412C126}" type="datetimeFigureOut">
              <a:rPr lang="en-US" smtClean="0"/>
              <a:pPr/>
              <a:t>11/14/2020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A87A34-81AB-432B-8DAE-1953F412C126}" type="datetimeFigureOut">
              <a:rPr lang="en-US" smtClean="0"/>
              <a:pPr/>
              <a:t>11/14/2020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pPr/>
              <a:t>11/14/2020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4267200" y="273051"/>
            <a:ext cx="73152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pPr/>
              <a:t>11/14/2020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37" name="Rectangle 36"/>
          <p:cNvSpPr/>
          <p:nvPr/>
        </p:nvSpPr>
        <p:spPr>
          <a:xfrm>
            <a:off x="0" y="1563624"/>
            <a:ext cx="3681984"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2007129" y="3221207"/>
            <a:ext cx="3017520" cy="1059"/>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03200" y="1901952"/>
            <a:ext cx="316992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203200" y="3273552"/>
            <a:ext cx="316992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267200" y="381000"/>
            <a:ext cx="74168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48A87A34-81AB-432B-8DAE-1953F412C126}" type="datetimeFigureOut">
              <a:rPr lang="en-US" smtClean="0"/>
              <a:pPr/>
              <a:t>11/14/2020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pPr/>
              <a:t>‹#›</a:t>
            </a:fld>
            <a:endParaRPr lang="en-US" dirty="0"/>
          </a:p>
        </p:txBody>
      </p:sp>
      <p:sp>
        <p:nvSpPr>
          <p:cNvPr id="33" name="Rectangle 32"/>
          <p:cNvSpPr/>
          <p:nvPr/>
        </p:nvSpPr>
        <p:spPr>
          <a:xfrm>
            <a:off x="0" y="1563624"/>
            <a:ext cx="3681984"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2007129" y="3221207"/>
            <a:ext cx="3017520" cy="1059"/>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353568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207264" y="1905000"/>
            <a:ext cx="316992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203200" y="3276600"/>
            <a:ext cx="316992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99136" y="137160"/>
            <a:ext cx="1182624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09600" y="6312409"/>
            <a:ext cx="2844800" cy="365125"/>
          </a:xfrm>
          <a:prstGeom prst="rect">
            <a:avLst/>
          </a:prstGeom>
        </p:spPr>
        <p:txBody>
          <a:bodyPr vert="horz" lIns="91440" tIns="45720" rIns="91440" bIns="45720" rtlCol="0" anchor="ctr"/>
          <a:lstStyle>
            <a:lvl1pPr algn="l">
              <a:defRPr sz="1200">
                <a:solidFill>
                  <a:schemeClr val="tx2"/>
                </a:solidFill>
              </a:defRPr>
            </a:lvl1pPr>
          </a:lstStyle>
          <a:p>
            <a:fld id="{48A87A34-81AB-432B-8DAE-1953F412C126}" type="datetimeFigureOut">
              <a:rPr lang="en-US" smtClean="0"/>
              <a:pPr/>
              <a:t>11/14/2020</a:t>
            </a:fld>
            <a:endParaRPr lang="en-US" dirty="0"/>
          </a:p>
        </p:txBody>
      </p:sp>
      <p:sp>
        <p:nvSpPr>
          <p:cNvPr id="5" name="Footer Placeholder 4"/>
          <p:cNvSpPr>
            <a:spLocks noGrp="1"/>
          </p:cNvSpPr>
          <p:nvPr>
            <p:ph type="ftr" sz="quarter" idx="3"/>
          </p:nvPr>
        </p:nvSpPr>
        <p:spPr>
          <a:xfrm>
            <a:off x="3774831" y="6312409"/>
            <a:ext cx="4642339" cy="365125"/>
          </a:xfrm>
          <a:prstGeom prst="rect">
            <a:avLst/>
          </a:prstGeom>
        </p:spPr>
        <p:txBody>
          <a:bodyPr vert="horz" lIns="91440" tIns="45720" rIns="91440" bIns="45720" rtlCol="0" anchor="ctr"/>
          <a:lstStyle>
            <a:lvl1pPr algn="ctr">
              <a:defRPr sz="1200">
                <a:solidFill>
                  <a:schemeClr val="tx2"/>
                </a:solidFill>
              </a:defRPr>
            </a:lvl1pPr>
          </a:lstStyle>
          <a:p>
            <a:endParaRPr lang="en-US" dirty="0"/>
          </a:p>
        </p:txBody>
      </p:sp>
      <p:sp>
        <p:nvSpPr>
          <p:cNvPr id="6" name="Slide Number Placeholder 5"/>
          <p:cNvSpPr>
            <a:spLocks noGrp="1"/>
          </p:cNvSpPr>
          <p:nvPr>
            <p:ph type="sldNum" sz="quarter" idx="4"/>
          </p:nvPr>
        </p:nvSpPr>
        <p:spPr>
          <a:xfrm>
            <a:off x="8737600" y="6312409"/>
            <a:ext cx="2844800" cy="365125"/>
          </a:xfrm>
          <a:prstGeom prst="rect">
            <a:avLst/>
          </a:prstGeom>
        </p:spPr>
        <p:txBody>
          <a:bodyPr vert="horz" lIns="91440" tIns="45720" rIns="91440" bIns="45720" rtlCol="0" anchor="ctr"/>
          <a:lstStyle>
            <a:lvl1pPr algn="r">
              <a:defRPr sz="1200">
                <a:solidFill>
                  <a:schemeClr val="tx2"/>
                </a:solidFill>
              </a:defRPr>
            </a:lvl1pPr>
          </a:lstStyle>
          <a:p>
            <a:fld id="{6D22F896-40B5-4ADD-8801-0D06FADFA095}" type="slidenum">
              <a:rPr lang="en-US" smtClean="0"/>
              <a:pPr/>
              <a:t>‹#›</a:t>
            </a:fld>
            <a:endParaRPr lang="en-US" dirty="0"/>
          </a:p>
        </p:txBody>
      </p:sp>
    </p:spTree>
  </p:cSld>
  <p:clrMap bg1="dk1" tx1="lt1" bg2="dk2" tx2="lt2" accent1="accent1" accent2="accent2" accent3="accent3" accent4="accent4" accent5="accent5" accent6="accent6" hlink="hlink" folHlink="folHlink"/>
  <p:sldLayoutIdLst>
    <p:sldLayoutId id="2147483682" r:id="rId1"/>
    <p:sldLayoutId id="2147483683" r:id="rId2"/>
    <p:sldLayoutId id="2147483684" r:id="rId3"/>
    <p:sldLayoutId id="2147483685" r:id="rId4"/>
    <p:sldLayoutId id="2147483686" r:id="rId5"/>
    <p:sldLayoutId id="2147483687" r:id="rId6"/>
    <p:sldLayoutId id="2147483688" r:id="rId7"/>
    <p:sldLayoutId id="2147483689" r:id="rId8"/>
    <p:sldLayoutId id="2147483690" r:id="rId9"/>
    <p:sldLayoutId id="2147483691" r:id="rId10"/>
    <p:sldLayoutId id="2147483692"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www.ncbi.nlm.nih.gov/books/NBK217849/"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70780" y="1819748"/>
            <a:ext cx="11174372" cy="1754326"/>
          </a:xfrm>
          <a:prstGeom prst="rect">
            <a:avLst/>
          </a:prstGeom>
          <a:noFill/>
        </p:spPr>
        <p:txBody>
          <a:bodyPr wrap="square" rtlCol="0">
            <a:spAutoFit/>
          </a:bodyPr>
          <a:lstStyle/>
          <a:p>
            <a:pPr marL="571500" indent="-571500" algn="ctr"/>
            <a:r>
              <a:rPr lang="en-US" sz="5400" dirty="0" smtClean="0">
                <a:solidFill>
                  <a:srgbClr val="FFFF00"/>
                </a:solidFill>
              </a:rPr>
              <a:t>Project</a:t>
            </a:r>
            <a:endParaRPr lang="en-US" sz="5400" dirty="0">
              <a:solidFill>
                <a:srgbClr val="FFFF00"/>
              </a:solidFill>
            </a:endParaRPr>
          </a:p>
          <a:p>
            <a:pPr marL="571500" indent="-571500" algn="ctr"/>
            <a:r>
              <a:rPr lang="en-US" sz="5400" dirty="0">
                <a:solidFill>
                  <a:srgbClr val="FFFF00"/>
                </a:solidFill>
              </a:rPr>
              <a:t>By: </a:t>
            </a:r>
            <a:r>
              <a:rPr lang="en-US" sz="5400" dirty="0" smtClean="0">
                <a:solidFill>
                  <a:srgbClr val="FFFF00"/>
                </a:solidFill>
              </a:rPr>
              <a:t>Name</a:t>
            </a:r>
            <a:endParaRPr lang="en-US" sz="5400" dirty="0">
              <a:solidFill>
                <a:srgbClr val="FFFF00"/>
              </a:solidFill>
            </a:endParaRPr>
          </a:p>
        </p:txBody>
      </p:sp>
    </p:spTree>
    <p:extLst>
      <p:ext uri="{BB962C8B-B14F-4D97-AF65-F5344CB8AC3E}">
        <p14:creationId xmlns:p14="http://schemas.microsoft.com/office/powerpoint/2010/main" val="1252411479"/>
      </p:ext>
    </p:extLst>
  </p:cSld>
  <p:clrMapOvr>
    <a:masterClrMapping/>
  </p:clrMapOvr>
  <p:transition advTm="14891"/>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1"/>
            <a:ext cx="10353762" cy="1238250"/>
          </a:xfrm>
        </p:spPr>
        <p:txBody>
          <a:bodyPr/>
          <a:lstStyle/>
          <a:p>
            <a:r>
              <a:rPr lang="en-US" cap="none" dirty="0">
                <a:solidFill>
                  <a:srgbClr val="FFFF00"/>
                </a:solidFill>
                <a:effectLst/>
                <a:latin typeface="Times New Roman" panose="02020603050405020304" pitchFamily="18" charset="0"/>
                <a:cs typeface="Times New Roman" panose="02020603050405020304" pitchFamily="18" charset="0"/>
              </a:rPr>
              <a:t>Literature Review (</a:t>
            </a:r>
            <a:r>
              <a:rPr lang="en-US" cap="none" dirty="0" smtClean="0">
                <a:solidFill>
                  <a:srgbClr val="FFFF00"/>
                </a:solidFill>
                <a:effectLst/>
                <a:latin typeface="Times New Roman" panose="02020603050405020304" pitchFamily="18" charset="0"/>
                <a:cs typeface="Times New Roman" panose="02020603050405020304" pitchFamily="18" charset="0"/>
              </a:rPr>
              <a:t>Cont.)</a:t>
            </a:r>
            <a:r>
              <a:rPr lang="en-US" cap="none" dirty="0">
                <a:solidFill>
                  <a:srgbClr val="FFFF00"/>
                </a:solidFill>
                <a:effectLst/>
                <a:latin typeface="Times New Roman" panose="02020603050405020304" pitchFamily="18" charset="0"/>
                <a:cs typeface="Times New Roman" panose="02020603050405020304" pitchFamily="18" charset="0"/>
              </a:rPr>
              <a:t/>
            </a:r>
            <a:br>
              <a:rPr lang="en-US" cap="none" dirty="0">
                <a:solidFill>
                  <a:srgbClr val="FFFF00"/>
                </a:solidFill>
                <a:effectLst/>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913796" y="647700"/>
            <a:ext cx="10353762" cy="5791199"/>
          </a:xfrm>
        </p:spPr>
        <p:txBody>
          <a:bodyPr>
            <a:normAutofit/>
          </a:bodyPr>
          <a:lstStyle/>
          <a:p>
            <a:r>
              <a:rPr lang="en-US" sz="2800" dirty="0">
                <a:effectLst/>
                <a:latin typeface="Times New Roman" panose="02020603050405020304" pitchFamily="18" charset="0"/>
                <a:cs typeface="Times New Roman" panose="02020603050405020304" pitchFamily="18" charset="0"/>
              </a:rPr>
              <a:t>Children aged five to ten years may react through ways like regressive behavior, being angry more often loneliness and sadness as well as regressive behavior (Marie Curie, </a:t>
            </a:r>
            <a:r>
              <a:rPr lang="en-US" sz="2800" dirty="0" err="1">
                <a:effectLst/>
                <a:latin typeface="Times New Roman" panose="02020603050405020304" pitchFamily="18" charset="0"/>
                <a:cs typeface="Times New Roman" panose="02020603050405020304" pitchFamily="18" charset="0"/>
              </a:rPr>
              <a:t>n.d</a:t>
            </a:r>
            <a:r>
              <a:rPr lang="en-US" sz="2800" dirty="0">
                <a:effectLst/>
                <a:latin typeface="Times New Roman" panose="02020603050405020304" pitchFamily="18" charset="0"/>
                <a:cs typeface="Times New Roman" panose="02020603050405020304" pitchFamily="18" charset="0"/>
              </a:rPr>
              <a:t>). </a:t>
            </a:r>
            <a:endParaRPr lang="en-US" sz="2800" dirty="0" smtClean="0">
              <a:effectLst/>
              <a:latin typeface="Times New Roman" panose="02020603050405020304" pitchFamily="18" charset="0"/>
              <a:cs typeface="Times New Roman" panose="02020603050405020304" pitchFamily="18" charset="0"/>
            </a:endParaRPr>
          </a:p>
          <a:p>
            <a:r>
              <a:rPr lang="en-US" sz="2800" dirty="0" smtClean="0">
                <a:effectLst/>
                <a:latin typeface="Times New Roman" panose="02020603050405020304" pitchFamily="18" charset="0"/>
                <a:cs typeface="Times New Roman" panose="02020603050405020304" pitchFamily="18" charset="0"/>
              </a:rPr>
              <a:t>Rosenbaum-</a:t>
            </a:r>
            <a:r>
              <a:rPr lang="en-US" sz="2800" dirty="0" err="1" smtClean="0">
                <a:effectLst/>
                <a:latin typeface="Times New Roman" panose="02020603050405020304" pitchFamily="18" charset="0"/>
                <a:cs typeface="Times New Roman" panose="02020603050405020304" pitchFamily="18" charset="0"/>
              </a:rPr>
              <a:t>Feldbrügge</a:t>
            </a:r>
            <a:r>
              <a:rPr lang="en-US" sz="2800" dirty="0" smtClean="0">
                <a:effectLst/>
                <a:latin typeface="Times New Roman" panose="02020603050405020304" pitchFamily="18" charset="0"/>
                <a:cs typeface="Times New Roman" panose="02020603050405020304" pitchFamily="18" charset="0"/>
              </a:rPr>
              <a:t> (2019) established that  the death of a father leads to the loss of economic resources for the family. </a:t>
            </a:r>
          </a:p>
          <a:p>
            <a:r>
              <a:rPr lang="en-US" dirty="0" smtClean="0">
                <a:effectLst/>
              </a:rPr>
              <a:t> </a:t>
            </a:r>
            <a:r>
              <a:rPr lang="en-US" sz="2800" dirty="0">
                <a:effectLst/>
                <a:latin typeface="Times New Roman" panose="02020603050405020304" pitchFamily="18" charset="0"/>
                <a:cs typeface="Times New Roman" panose="02020603050405020304" pitchFamily="18" charset="0"/>
              </a:rPr>
              <a:t>T</a:t>
            </a:r>
            <a:r>
              <a:rPr lang="en-US" sz="2800" dirty="0" smtClean="0">
                <a:effectLst/>
                <a:latin typeface="Times New Roman" panose="02020603050405020304" pitchFamily="18" charset="0"/>
                <a:cs typeface="Times New Roman" panose="02020603050405020304" pitchFamily="18" charset="0"/>
              </a:rPr>
              <a:t>he death of a parent is likely to lead to self harm behaviors and mental illness among the child who is left without parents. (Kõlves et al., 2019)</a:t>
            </a:r>
          </a:p>
          <a:p>
            <a:r>
              <a:rPr lang="en-US" sz="2800" dirty="0" smtClean="0">
                <a:effectLst/>
                <a:latin typeface="Times New Roman" panose="02020603050405020304" pitchFamily="18" charset="0"/>
                <a:cs typeface="Times New Roman" panose="02020603050405020304" pitchFamily="18" charset="0"/>
              </a:rPr>
              <a:t>In cases where the cause of the parents’ death was death, the child is likely to face shame, stigmatization  as well as predicted rejection from other members of the society </a:t>
            </a:r>
            <a:endParaRPr lang="en-US" sz="2800" dirty="0">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397469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803" y="72433"/>
            <a:ext cx="11932466" cy="6685983"/>
          </a:xfrm>
        </p:spPr>
        <p:txBody>
          <a:bodyPr>
            <a:noAutofit/>
          </a:bodyPr>
          <a:lstStyle/>
          <a:p>
            <a:pPr algn="ctr">
              <a:buNone/>
            </a:pPr>
            <a:r>
              <a:rPr lang="en-US" sz="5400" dirty="0">
                <a:solidFill>
                  <a:srgbClr val="FFFF00"/>
                </a:solidFill>
                <a:latin typeface="Times New Roman" pitchFamily="18" charset="0"/>
                <a:cs typeface="Times New Roman" pitchFamily="18" charset="0"/>
              </a:rPr>
              <a:t>Data Analysis  </a:t>
            </a:r>
          </a:p>
          <a:p>
            <a:pPr>
              <a:buFont typeface="Wingdings" pitchFamily="2" charset="2"/>
              <a:buChar char="Ø"/>
            </a:pPr>
            <a:r>
              <a:rPr lang="en-US" sz="3600" dirty="0">
                <a:latin typeface="Times New Roman" pitchFamily="18" charset="0"/>
                <a:cs typeface="Times New Roman" pitchFamily="18" charset="0"/>
              </a:rPr>
              <a:t>This research </a:t>
            </a:r>
            <a:r>
              <a:rPr lang="en-US" sz="3600" dirty="0" smtClean="0">
                <a:latin typeface="Times New Roman" pitchFamily="18" charset="0"/>
                <a:cs typeface="Times New Roman" pitchFamily="18" charset="0"/>
              </a:rPr>
              <a:t>used </a:t>
            </a:r>
            <a:r>
              <a:rPr lang="en-US" sz="3600" dirty="0">
                <a:latin typeface="Times New Roman" pitchFamily="18" charset="0"/>
                <a:cs typeface="Times New Roman" pitchFamily="18" charset="0"/>
              </a:rPr>
              <a:t>both qualitative and quantitative data to analyze and discuss the economic impacts of the novel coronavirus pandemic.</a:t>
            </a:r>
          </a:p>
          <a:p>
            <a:pPr>
              <a:buFont typeface="Wingdings" pitchFamily="2" charset="2"/>
              <a:buChar char="Ø"/>
            </a:pPr>
            <a:r>
              <a:rPr lang="en-US" sz="3600" dirty="0">
                <a:latin typeface="Times New Roman" pitchFamily="18" charset="0"/>
                <a:cs typeface="Times New Roman" pitchFamily="18" charset="0"/>
              </a:rPr>
              <a:t>Quantitative data </a:t>
            </a:r>
            <a:r>
              <a:rPr lang="en-US" sz="3600" dirty="0" smtClean="0">
                <a:latin typeface="Times New Roman" pitchFamily="18" charset="0"/>
                <a:cs typeface="Times New Roman" pitchFamily="18" charset="0"/>
              </a:rPr>
              <a:t>helped </a:t>
            </a:r>
            <a:r>
              <a:rPr lang="en-US" sz="3600" dirty="0">
                <a:latin typeface="Times New Roman" pitchFamily="18" charset="0"/>
                <a:cs typeface="Times New Roman" pitchFamily="18" charset="0"/>
              </a:rPr>
              <a:t>to reveal the statistical data on how many people have lost their family members and have been impacted</a:t>
            </a:r>
          </a:p>
          <a:p>
            <a:pPr>
              <a:buFont typeface="Wingdings" pitchFamily="2" charset="2"/>
              <a:buChar char="Ø"/>
            </a:pPr>
            <a:r>
              <a:rPr lang="en-US" sz="3600" dirty="0">
                <a:latin typeface="Times New Roman" pitchFamily="18" charset="0"/>
                <a:cs typeface="Times New Roman" pitchFamily="18" charset="0"/>
              </a:rPr>
              <a:t>Qualitative analysis </a:t>
            </a:r>
            <a:r>
              <a:rPr lang="en-US" sz="3600" dirty="0" smtClean="0">
                <a:latin typeface="Times New Roman" pitchFamily="18" charset="0"/>
                <a:cs typeface="Times New Roman" pitchFamily="18" charset="0"/>
              </a:rPr>
              <a:t>highlighted </a:t>
            </a:r>
            <a:r>
              <a:rPr lang="en-US" sz="3600" dirty="0">
                <a:latin typeface="Times New Roman" pitchFamily="18" charset="0"/>
                <a:cs typeface="Times New Roman" pitchFamily="18" charset="0"/>
              </a:rPr>
              <a:t>the non-statistical impacts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803" y="72433"/>
            <a:ext cx="11932466" cy="6685983"/>
          </a:xfrm>
        </p:spPr>
        <p:txBody>
          <a:bodyPr>
            <a:noAutofit/>
          </a:bodyPr>
          <a:lstStyle/>
          <a:p>
            <a:pPr algn="ctr">
              <a:buNone/>
            </a:pPr>
            <a:r>
              <a:rPr lang="en-US" sz="4000" dirty="0">
                <a:solidFill>
                  <a:srgbClr val="FFFF00"/>
                </a:solidFill>
                <a:latin typeface="Times New Roman" pitchFamily="18" charset="0"/>
                <a:cs typeface="Times New Roman" pitchFamily="18" charset="0"/>
              </a:rPr>
              <a:t>Results </a:t>
            </a:r>
          </a:p>
          <a:p>
            <a:pPr>
              <a:buNone/>
            </a:pPr>
            <a:r>
              <a:rPr lang="en-US" sz="4000" dirty="0">
                <a:latin typeface="Times New Roman" pitchFamily="18" charset="0"/>
                <a:cs typeface="Times New Roman" pitchFamily="18" charset="0"/>
              </a:rPr>
              <a:t>At the end of the research, the project hopes to highlight the impacts of the death of a family member on the lives of other members in different categories;</a:t>
            </a:r>
          </a:p>
          <a:p>
            <a:pPr marL="1885950" lvl="3" indent="-514350">
              <a:buFont typeface="Wingdings" pitchFamily="2" charset="2"/>
              <a:buChar char="Ø"/>
            </a:pPr>
            <a:r>
              <a:rPr lang="en-US" sz="3600" dirty="0">
                <a:solidFill>
                  <a:srgbClr val="FFC000"/>
                </a:solidFill>
                <a:latin typeface="Times New Roman" pitchFamily="18" charset="0"/>
                <a:cs typeface="Times New Roman" pitchFamily="18" charset="0"/>
              </a:rPr>
              <a:t>Mentally and Emotionally</a:t>
            </a:r>
          </a:p>
          <a:p>
            <a:pPr marL="1885950" lvl="3" indent="-514350">
              <a:buFont typeface="Wingdings" pitchFamily="2" charset="2"/>
              <a:buChar char="Ø"/>
            </a:pPr>
            <a:r>
              <a:rPr lang="en-US" sz="3600" dirty="0">
                <a:solidFill>
                  <a:srgbClr val="FFC000"/>
                </a:solidFill>
                <a:latin typeface="Times New Roman" pitchFamily="18" charset="0"/>
                <a:cs typeface="Times New Roman" pitchFamily="18" charset="0"/>
              </a:rPr>
              <a:t>Family Structure </a:t>
            </a:r>
          </a:p>
          <a:p>
            <a:pPr marL="1885950" lvl="3" indent="-514350">
              <a:buFont typeface="Wingdings" pitchFamily="2" charset="2"/>
              <a:buChar char="Ø"/>
            </a:pPr>
            <a:r>
              <a:rPr lang="en-US" sz="3600" dirty="0">
                <a:solidFill>
                  <a:srgbClr val="FFC000"/>
                </a:solidFill>
                <a:latin typeface="Times New Roman" pitchFamily="18" charset="0"/>
                <a:cs typeface="Times New Roman" pitchFamily="18" charset="0"/>
              </a:rPr>
              <a:t>Economically </a:t>
            </a:r>
          </a:p>
          <a:p>
            <a:pPr marL="1885950" lvl="3" indent="-514350">
              <a:buFont typeface="Wingdings" pitchFamily="2" charset="2"/>
              <a:buChar char="Ø"/>
            </a:pPr>
            <a:r>
              <a:rPr lang="en-US" sz="3600" dirty="0">
                <a:solidFill>
                  <a:srgbClr val="FFC000"/>
                </a:solidFill>
                <a:latin typeface="Times New Roman" pitchFamily="18" charset="0"/>
                <a:cs typeface="Times New Roman" pitchFamily="18" charset="0"/>
              </a:rPr>
              <a:t>Development </a:t>
            </a:r>
          </a:p>
        </p:txBody>
      </p:sp>
      <p:pic>
        <p:nvPicPr>
          <p:cNvPr id="9220" name="Picture 4" descr="See the source image"/>
          <p:cNvPicPr>
            <a:picLocks noChangeAspect="1" noChangeArrowheads="1"/>
          </p:cNvPicPr>
          <p:nvPr/>
        </p:nvPicPr>
        <p:blipFill>
          <a:blip r:embed="rId3"/>
          <a:srcRect/>
          <a:stretch>
            <a:fillRect/>
          </a:stretch>
        </p:blipFill>
        <p:spPr bwMode="auto">
          <a:xfrm>
            <a:off x="7235384" y="3539905"/>
            <a:ext cx="4624656" cy="3086958"/>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1"/>
            <a:ext cx="10353762" cy="1028700"/>
          </a:xfrm>
        </p:spPr>
        <p:txBody>
          <a:bodyPr/>
          <a:lstStyle/>
          <a:p>
            <a:r>
              <a:rPr lang="en-US" sz="4000" b="0" cap="none" dirty="0" smtClean="0">
                <a:solidFill>
                  <a:srgbClr val="FFFF00"/>
                </a:solidFill>
                <a:effectLst>
                  <a:outerShdw blurRad="50800" dist="38100" dir="2700000" algn="tl" rotWithShape="0">
                    <a:srgbClr val="000000">
                      <a:alpha val="48000"/>
                    </a:srgbClr>
                  </a:outerShdw>
                </a:effectLst>
                <a:latin typeface="Times New Roman" pitchFamily="18" charset="0"/>
                <a:cs typeface="Times New Roman" pitchFamily="18" charset="0"/>
              </a:rPr>
              <a:t>Results (Cont.)</a:t>
            </a:r>
            <a:endParaRPr lang="en-US" dirty="0"/>
          </a:p>
        </p:txBody>
      </p:sp>
      <p:sp>
        <p:nvSpPr>
          <p:cNvPr id="3" name="Content Placeholder 2"/>
          <p:cNvSpPr>
            <a:spLocks noGrp="1"/>
          </p:cNvSpPr>
          <p:nvPr>
            <p:ph idx="1"/>
          </p:nvPr>
        </p:nvSpPr>
        <p:spPr>
          <a:xfrm>
            <a:off x="913796" y="857250"/>
            <a:ext cx="10668604" cy="5600700"/>
          </a:xfrm>
        </p:spPr>
        <p:txBody>
          <a:bodyPr/>
          <a:lstStyle/>
          <a:p>
            <a:pPr marL="0" indent="0">
              <a:buNone/>
            </a:pPr>
            <a:r>
              <a:rPr lang="en-US" sz="2800" dirty="0">
                <a:solidFill>
                  <a:srgbClr val="00B050"/>
                </a:solidFill>
                <a:effectLst/>
                <a:latin typeface="Times New Roman" panose="02020603050405020304" pitchFamily="18" charset="0"/>
                <a:cs typeface="Times New Roman" panose="02020603050405020304" pitchFamily="18" charset="0"/>
              </a:rPr>
              <a:t>Mentally and emotionally </a:t>
            </a:r>
          </a:p>
          <a:p>
            <a:pPr>
              <a:lnSpc>
                <a:spcPct val="150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research findings indicates that the children who had lost a parent were more likely than those who never lost a parent to show develop depression. </a:t>
            </a:r>
          </a:p>
          <a:p>
            <a:pPr>
              <a:lnSpc>
                <a:spcPct val="150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This results were consistent with those of a study carried out by Pitt Department of Psychiatry. </a:t>
            </a:r>
          </a:p>
          <a:p>
            <a:pPr>
              <a:lnSpc>
                <a:spcPct val="150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results were still reached even after adjusting risk factors including the child’s or parents’ pre-existing psychiatric disorder. </a:t>
            </a:r>
          </a:p>
          <a:p>
            <a:pPr>
              <a:lnSpc>
                <a:spcPct val="150000"/>
              </a:lnSpc>
            </a:pPr>
            <a:endParaRPr lang="en-US" dirty="0"/>
          </a:p>
        </p:txBody>
      </p:sp>
    </p:spTree>
    <p:extLst>
      <p:ext uri="{BB962C8B-B14F-4D97-AF65-F5344CB8AC3E}">
        <p14:creationId xmlns:p14="http://schemas.microsoft.com/office/powerpoint/2010/main" val="37331677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1"/>
            <a:ext cx="10353762" cy="952500"/>
          </a:xfrm>
        </p:spPr>
        <p:txBody>
          <a:bodyPr/>
          <a:lstStyle/>
          <a:p>
            <a:r>
              <a:rPr lang="en-US" sz="4000" b="0" cap="none" dirty="0">
                <a:solidFill>
                  <a:srgbClr val="FFFF00"/>
                </a:solidFill>
                <a:effectLst>
                  <a:outerShdw blurRad="50800" dist="38100" dir="2700000" algn="tl" rotWithShape="0">
                    <a:srgbClr val="000000">
                      <a:alpha val="48000"/>
                    </a:srgbClr>
                  </a:outerShdw>
                </a:effectLst>
                <a:latin typeface="Times New Roman" pitchFamily="18" charset="0"/>
                <a:cs typeface="Times New Roman" pitchFamily="18" charset="0"/>
              </a:rPr>
              <a:t>Results (Cont.)</a:t>
            </a:r>
            <a:endParaRPr lang="en-US" dirty="0"/>
          </a:p>
        </p:txBody>
      </p:sp>
      <p:sp>
        <p:nvSpPr>
          <p:cNvPr id="3" name="Content Placeholder 2"/>
          <p:cNvSpPr>
            <a:spLocks noGrp="1"/>
          </p:cNvSpPr>
          <p:nvPr>
            <p:ph idx="1"/>
          </p:nvPr>
        </p:nvSpPr>
        <p:spPr>
          <a:xfrm>
            <a:off x="355600" y="762000"/>
            <a:ext cx="10911958" cy="5613400"/>
          </a:xfrm>
        </p:spPr>
        <p:txBody>
          <a:bodyPr>
            <a:normAutofit/>
          </a:bodyPr>
          <a:lstStyle/>
          <a:p>
            <a:pPr>
              <a:lnSpc>
                <a:spcPct val="107000"/>
              </a:lnSpc>
              <a:spcBef>
                <a:spcPts val="0"/>
              </a:spcBef>
              <a:spcAft>
                <a:spcPts val="800"/>
              </a:spcAft>
            </a:pP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It was established that child bereavement significantly contributes to the development of several mental </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disorders like depression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and such can make the child emotionally vulnerable for the rest of their </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life (</a:t>
            </a:r>
            <a:r>
              <a:rPr lang="en-US" sz="2800" dirty="0" smtClean="0">
                <a:latin typeface="Times New Roman" pitchFamily="18" charset="0"/>
                <a:cs typeface="Times New Roman" pitchFamily="18" charset="0"/>
              </a:rPr>
              <a:t>Berg et al., 2016)</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p>
          <a:p>
            <a:pPr>
              <a:lnSpc>
                <a:spcPct val="107000"/>
              </a:lnSpc>
              <a:spcBef>
                <a:spcPts val="0"/>
              </a:spcBef>
              <a:spcAft>
                <a:spcPts val="800"/>
              </a:spcAft>
            </a:pP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This </a:t>
            </a:r>
            <a:r>
              <a:rPr lang="en-US" sz="2800" dirty="0">
                <a:effectLst/>
                <a:latin typeface="Times New Roman" panose="02020603050405020304" pitchFamily="18" charset="0"/>
                <a:ea typeface="Calibri" panose="020F0502020204030204" pitchFamily="34" charset="0"/>
                <a:cs typeface="Times New Roman" panose="02020603050405020304" pitchFamily="18" charset="0"/>
              </a:rPr>
              <a:t>particular vulnerability is associated with failure to sufficiently develop coping capacities and developmental immaturity. </a:t>
            </a:r>
            <a:endParaRPr lang="en-US" sz="2800" dirty="0" smtClean="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nSpc>
                <a:spcPct val="107000"/>
              </a:lnSpc>
              <a:spcBef>
                <a:spcPts val="0"/>
              </a:spcBef>
              <a:spcAft>
                <a:spcPts val="800"/>
              </a:spcAft>
              <a:buNone/>
            </a:pPr>
            <a:r>
              <a:rPr lang="en-US" sz="2800" dirty="0" smtClean="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Family </a:t>
            </a:r>
            <a:r>
              <a:rPr lang="en-US" sz="2800" dirty="0">
                <a:solidFill>
                  <a:srgbClr val="00B050"/>
                </a:solidFill>
                <a:effectLst/>
                <a:latin typeface="Times New Roman" panose="02020603050405020304" pitchFamily="18" charset="0"/>
                <a:ea typeface="Calibri" panose="020F0502020204030204" pitchFamily="34" charset="0"/>
                <a:cs typeface="Times New Roman" panose="02020603050405020304" pitchFamily="18" charset="0"/>
              </a:rPr>
              <a:t>structure</a:t>
            </a:r>
          </a:p>
          <a:p>
            <a:r>
              <a:rPr lang="en-US" sz="2800" dirty="0">
                <a:effectLst/>
                <a:latin typeface="Times New Roman" panose="02020603050405020304" pitchFamily="18" charset="0"/>
                <a:ea typeface="Calibri" panose="020F0502020204030204" pitchFamily="34" charset="0"/>
                <a:cs typeface="Times New Roman" panose="02020603050405020304" pitchFamily="18" charset="0"/>
              </a:rPr>
              <a:t>The findings show that the loss of a parent has a significant impact on the parent structure. Some children are forced to grow up in a single parent family due to the death of one </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parent (</a:t>
            </a:r>
            <a:r>
              <a:rPr lang="en-US" sz="2800" dirty="0" err="1" smtClean="0">
                <a:latin typeface="Times New Roman" pitchFamily="18" charset="0"/>
                <a:cs typeface="Times New Roman" pitchFamily="18" charset="0"/>
              </a:rPr>
              <a:t>Droser</a:t>
            </a:r>
            <a:r>
              <a:rPr lang="en-US" sz="2800" dirty="0">
                <a:latin typeface="Times New Roman" pitchFamily="18" charset="0"/>
                <a:cs typeface="Times New Roman" pitchFamily="18" charset="0"/>
              </a:rPr>
              <a:t>, </a:t>
            </a:r>
            <a:r>
              <a:rPr lang="en-US" sz="2800" dirty="0" smtClean="0">
                <a:latin typeface="Times New Roman" pitchFamily="18" charset="0"/>
                <a:cs typeface="Times New Roman" pitchFamily="18" charset="0"/>
              </a:rPr>
              <a:t>2020)</a:t>
            </a:r>
            <a:r>
              <a:rPr lang="en-US" sz="2800" dirty="0" smtClean="0">
                <a:effectLst/>
                <a:latin typeface="Times New Roman" panose="02020603050405020304" pitchFamily="18" charset="0"/>
                <a:ea typeface="Calibri" panose="020F0502020204030204" pitchFamily="34" charset="0"/>
                <a:cs typeface="Times New Roman" panose="02020603050405020304" pitchFamily="18" charset="0"/>
              </a:rPr>
              <a:t>.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942030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1"/>
            <a:ext cx="10353762" cy="1085850"/>
          </a:xfrm>
        </p:spPr>
        <p:txBody>
          <a:bodyPr/>
          <a:lstStyle/>
          <a:p>
            <a:r>
              <a:rPr lang="en-US" sz="4000" b="0" cap="none" dirty="0">
                <a:solidFill>
                  <a:srgbClr val="FFFF00"/>
                </a:solidFill>
                <a:effectLst>
                  <a:outerShdw blurRad="50800" dist="38100" dir="2700000" algn="tl" rotWithShape="0">
                    <a:srgbClr val="000000">
                      <a:alpha val="48000"/>
                    </a:srgbClr>
                  </a:outerShdw>
                </a:effectLst>
                <a:latin typeface="Times New Roman" pitchFamily="18" charset="0"/>
                <a:cs typeface="Times New Roman" pitchFamily="18" charset="0"/>
              </a:rPr>
              <a:t>Results (Cont.)</a:t>
            </a:r>
            <a:endParaRPr lang="en-US" dirty="0"/>
          </a:p>
        </p:txBody>
      </p:sp>
      <p:sp>
        <p:nvSpPr>
          <p:cNvPr id="3" name="Content Placeholder 2"/>
          <p:cNvSpPr>
            <a:spLocks noGrp="1"/>
          </p:cNvSpPr>
          <p:nvPr>
            <p:ph idx="1"/>
          </p:nvPr>
        </p:nvSpPr>
        <p:spPr>
          <a:xfrm>
            <a:off x="913796" y="800100"/>
            <a:ext cx="10744804" cy="5448300"/>
          </a:xfrm>
        </p:spPr>
        <p:txBody>
          <a:bodyPr>
            <a:normAutofit lnSpcReduction="10000"/>
          </a:bodyPr>
          <a:lstStyle/>
          <a:p>
            <a:pPr marL="0" marR="0" indent="0">
              <a:lnSpc>
                <a:spcPct val="107000"/>
              </a:lnSpc>
              <a:spcBef>
                <a:spcPts val="0"/>
              </a:spcBef>
              <a:spcAft>
                <a:spcPts val="800"/>
              </a:spcAft>
              <a:buNone/>
            </a:pPr>
            <a:r>
              <a:rPr lang="en-US" sz="3200" dirty="0">
                <a:solidFill>
                  <a:srgbClr val="00B050"/>
                </a:solidFill>
                <a:effectLst/>
                <a:latin typeface="Times New Roman" panose="02020603050405020304" pitchFamily="18" charset="0"/>
                <a:ea typeface="Calibri" panose="020F0502020204030204" pitchFamily="34" charset="0"/>
              </a:rPr>
              <a:t>Economically </a:t>
            </a:r>
          </a:p>
          <a:p>
            <a:pPr>
              <a:lnSpc>
                <a:spcPct val="107000"/>
              </a:lnSpc>
              <a:spcBef>
                <a:spcPts val="0"/>
              </a:spcBef>
              <a:spcAft>
                <a:spcPts val="800"/>
              </a:spcAft>
            </a:pPr>
            <a:r>
              <a:rPr lang="en-US" sz="3200" dirty="0">
                <a:effectLst/>
                <a:latin typeface="Times New Roman" panose="02020603050405020304" pitchFamily="18" charset="0"/>
                <a:ea typeface="Calibri" panose="020F0502020204030204" pitchFamily="34" charset="0"/>
              </a:rPr>
              <a:t>The research findings established that children who lose their parents face more economic challenges than the non-beavered parents. </a:t>
            </a:r>
            <a:endParaRPr lang="en-US" sz="3200" dirty="0" smtClean="0">
              <a:effectLst/>
              <a:latin typeface="Times New Roman" panose="02020603050405020304" pitchFamily="18" charset="0"/>
              <a:ea typeface="Calibri" panose="020F0502020204030204" pitchFamily="34" charset="0"/>
            </a:endParaRPr>
          </a:p>
          <a:p>
            <a:pPr>
              <a:lnSpc>
                <a:spcPct val="107000"/>
              </a:lnSpc>
              <a:spcBef>
                <a:spcPts val="0"/>
              </a:spcBef>
              <a:spcAft>
                <a:spcPts val="800"/>
              </a:spcAft>
            </a:pPr>
            <a:r>
              <a:rPr lang="en-US" sz="3200" dirty="0" smtClean="0">
                <a:effectLst/>
                <a:latin typeface="Times New Roman" panose="02020603050405020304" pitchFamily="18" charset="0"/>
                <a:ea typeface="Calibri" panose="020F0502020204030204" pitchFamily="34" charset="0"/>
              </a:rPr>
              <a:t>They </a:t>
            </a:r>
            <a:r>
              <a:rPr lang="en-US" sz="3200" dirty="0">
                <a:effectLst/>
                <a:latin typeface="Times New Roman" panose="02020603050405020304" pitchFamily="18" charset="0"/>
                <a:ea typeface="Calibri" panose="020F0502020204030204" pitchFamily="34" charset="0"/>
              </a:rPr>
              <a:t>face challenges that arise due to that they may not have someone to cater for all their needs. </a:t>
            </a:r>
          </a:p>
          <a:p>
            <a:pPr marL="0" indent="0">
              <a:lnSpc>
                <a:spcPct val="107000"/>
              </a:lnSpc>
              <a:spcBef>
                <a:spcPts val="0"/>
              </a:spcBef>
              <a:spcAft>
                <a:spcPts val="800"/>
              </a:spcAft>
              <a:buNone/>
            </a:pPr>
            <a:r>
              <a:rPr lang="en-US" sz="3200" dirty="0">
                <a:solidFill>
                  <a:srgbClr val="00B050"/>
                </a:solidFill>
                <a:effectLst/>
                <a:latin typeface="Times New Roman" panose="02020603050405020304" pitchFamily="18" charset="0"/>
                <a:ea typeface="Calibri" panose="020F0502020204030204" pitchFamily="34" charset="0"/>
              </a:rPr>
              <a:t>Development</a:t>
            </a:r>
          </a:p>
          <a:p>
            <a:pPr>
              <a:lnSpc>
                <a:spcPct val="107000"/>
              </a:lnSpc>
              <a:spcBef>
                <a:spcPts val="0"/>
              </a:spcBef>
              <a:spcAft>
                <a:spcPts val="800"/>
              </a:spcAft>
            </a:pPr>
            <a:r>
              <a:rPr lang="en-US" sz="3200" dirty="0">
                <a:effectLst/>
                <a:latin typeface="Times New Roman" panose="02020603050405020304" pitchFamily="18" charset="0"/>
                <a:ea typeface="Calibri" panose="020F0502020204030204" pitchFamily="34" charset="0"/>
              </a:rPr>
              <a:t>The study findings showed that children whose parents had died showed higher rates of functional challenges as compared to the non-beavered children. </a:t>
            </a:r>
          </a:p>
          <a:p>
            <a:endParaRPr lang="en-US" dirty="0"/>
          </a:p>
        </p:txBody>
      </p:sp>
    </p:spTree>
    <p:extLst>
      <p:ext uri="{BB962C8B-B14F-4D97-AF65-F5344CB8AC3E}">
        <p14:creationId xmlns:p14="http://schemas.microsoft.com/office/powerpoint/2010/main" val="34714267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266701"/>
            <a:ext cx="10353762" cy="1041400"/>
          </a:xfrm>
        </p:spPr>
        <p:txBody>
          <a:bodyPr/>
          <a:lstStyle/>
          <a:p>
            <a:r>
              <a:rPr lang="en-US" sz="4000" b="0" cap="none" dirty="0">
                <a:solidFill>
                  <a:srgbClr val="FFFF00"/>
                </a:solidFill>
                <a:effectLst>
                  <a:outerShdw blurRad="50800" dist="38100" dir="2700000" algn="tl" rotWithShape="0">
                    <a:srgbClr val="000000">
                      <a:alpha val="48000"/>
                    </a:srgbClr>
                  </a:outerShdw>
                </a:effectLst>
                <a:latin typeface="Times New Roman" pitchFamily="18" charset="0"/>
                <a:cs typeface="Times New Roman" pitchFamily="18" charset="0"/>
              </a:rPr>
              <a:t>Results (Cont.)</a:t>
            </a:r>
            <a:endParaRPr lang="en-US" dirty="0"/>
          </a:p>
        </p:txBody>
      </p:sp>
      <p:sp>
        <p:nvSpPr>
          <p:cNvPr id="3" name="Content Placeholder 2"/>
          <p:cNvSpPr>
            <a:spLocks noGrp="1"/>
          </p:cNvSpPr>
          <p:nvPr>
            <p:ph idx="1"/>
          </p:nvPr>
        </p:nvSpPr>
        <p:spPr>
          <a:xfrm>
            <a:off x="913796" y="1193800"/>
            <a:ext cx="10353762" cy="5664200"/>
          </a:xfrm>
        </p:spPr>
        <p:txBody>
          <a:bodyPr>
            <a:normAutofit fontScale="77500" lnSpcReduction="20000"/>
          </a:bodyPr>
          <a:lstStyle/>
          <a:p>
            <a:pPr>
              <a:lnSpc>
                <a:spcPct val="150000"/>
              </a:lnSpc>
            </a:pPr>
            <a:r>
              <a:rPr lang="en-US" sz="3200" dirty="0">
                <a:effectLst/>
                <a:latin typeface="Times New Roman" panose="02020603050405020304" pitchFamily="18" charset="0"/>
                <a:cs typeface="Times New Roman" panose="02020603050405020304" pitchFamily="18" charset="0"/>
              </a:rPr>
              <a:t>The study established that children usually experience a wide range of emotional and behavioral reactions following the demise of their </a:t>
            </a:r>
            <a:r>
              <a:rPr lang="en-US" sz="3200" dirty="0" smtClean="0">
                <a:effectLst/>
                <a:latin typeface="Times New Roman" panose="02020603050405020304" pitchFamily="18" charset="0"/>
                <a:cs typeface="Times New Roman" panose="02020603050405020304" pitchFamily="18" charset="0"/>
              </a:rPr>
              <a:t>parent (</a:t>
            </a:r>
            <a:r>
              <a:rPr lang="en-US" sz="3200" dirty="0" smtClean="0">
                <a:latin typeface="Times New Roman" pitchFamily="18" charset="0"/>
                <a:cs typeface="Times New Roman" pitchFamily="18" charset="0"/>
              </a:rPr>
              <a:t>Fu</a:t>
            </a:r>
            <a:r>
              <a:rPr lang="en-US" sz="3200" dirty="0">
                <a:latin typeface="Times New Roman" pitchFamily="18" charset="0"/>
                <a:cs typeface="Times New Roman" pitchFamily="18" charset="0"/>
              </a:rPr>
              <a:t>, </a:t>
            </a:r>
            <a:r>
              <a:rPr lang="en-US" sz="3200" dirty="0" smtClean="0">
                <a:latin typeface="Times New Roman" pitchFamily="18" charset="0"/>
                <a:cs typeface="Times New Roman" pitchFamily="18" charset="0"/>
              </a:rPr>
              <a:t>2019)</a:t>
            </a:r>
            <a:r>
              <a:rPr lang="en-US" sz="3200" dirty="0" smtClean="0">
                <a:effectLst/>
                <a:latin typeface="Times New Roman" panose="02020603050405020304" pitchFamily="18" charset="0"/>
                <a:cs typeface="Times New Roman" panose="02020603050405020304" pitchFamily="18" charset="0"/>
              </a:rPr>
              <a:t>. </a:t>
            </a:r>
          </a:p>
          <a:p>
            <a:pPr>
              <a:lnSpc>
                <a:spcPct val="150000"/>
              </a:lnSpc>
            </a:pPr>
            <a:r>
              <a:rPr lang="en-US" sz="3200" dirty="0" smtClean="0">
                <a:effectLst/>
                <a:latin typeface="Times New Roman" panose="02020603050405020304" pitchFamily="18" charset="0"/>
                <a:cs typeface="Times New Roman" panose="02020603050405020304" pitchFamily="18" charset="0"/>
              </a:rPr>
              <a:t>I t was established that approximately 20 percent of children usually loose their parents before </a:t>
            </a:r>
            <a:r>
              <a:rPr lang="en-US" sz="3200" dirty="0">
                <a:effectLst/>
                <a:latin typeface="Times New Roman" panose="02020603050405020304" pitchFamily="18" charset="0"/>
                <a:cs typeface="Times New Roman" panose="02020603050405020304" pitchFamily="18" charset="0"/>
              </a:rPr>
              <a:t>16 </a:t>
            </a:r>
            <a:r>
              <a:rPr lang="en-US" sz="3200" dirty="0" smtClean="0">
                <a:effectLst/>
                <a:latin typeface="Times New Roman" panose="02020603050405020304" pitchFamily="18" charset="0"/>
                <a:cs typeface="Times New Roman" panose="02020603050405020304" pitchFamily="18" charset="0"/>
              </a:rPr>
              <a:t>years (Rosenbaum-</a:t>
            </a:r>
            <a:r>
              <a:rPr lang="en-US" sz="3200" dirty="0" err="1" smtClean="0">
                <a:effectLst/>
                <a:latin typeface="Times New Roman" panose="02020603050405020304" pitchFamily="18" charset="0"/>
                <a:cs typeface="Times New Roman" panose="02020603050405020304" pitchFamily="18" charset="0"/>
              </a:rPr>
              <a:t>Feldbrügge</a:t>
            </a:r>
            <a:r>
              <a:rPr lang="en-US" sz="3200" dirty="0" smtClean="0">
                <a:effectLst/>
                <a:latin typeface="Times New Roman" panose="02020603050405020304" pitchFamily="18" charset="0"/>
                <a:cs typeface="Times New Roman" panose="02020603050405020304" pitchFamily="18" charset="0"/>
              </a:rPr>
              <a:t>, 2019</a:t>
            </a:r>
            <a:r>
              <a:rPr lang="en-US" sz="3200" dirty="0">
                <a:effectLst/>
                <a:latin typeface="Times New Roman" panose="02020603050405020304" pitchFamily="18" charset="0"/>
                <a:cs typeface="Times New Roman" panose="02020603050405020304" pitchFamily="18" charset="0"/>
              </a:rPr>
              <a:t>). </a:t>
            </a:r>
            <a:endParaRPr lang="en-US" sz="3200" dirty="0" smtClean="0">
              <a:effectLst/>
              <a:latin typeface="Times New Roman" panose="02020603050405020304" pitchFamily="18" charset="0"/>
              <a:cs typeface="Times New Roman" panose="02020603050405020304" pitchFamily="18" charset="0"/>
            </a:endParaRPr>
          </a:p>
          <a:p>
            <a:pPr>
              <a:lnSpc>
                <a:spcPct val="150000"/>
              </a:lnSpc>
            </a:pPr>
            <a:r>
              <a:rPr lang="en-US" sz="3200" dirty="0" smtClean="0">
                <a:effectLst/>
                <a:latin typeface="Times New Roman" panose="02020603050405020304" pitchFamily="18" charset="0"/>
                <a:cs typeface="Times New Roman" panose="02020603050405020304" pitchFamily="18" charset="0"/>
              </a:rPr>
              <a:t>The </a:t>
            </a:r>
            <a:r>
              <a:rPr lang="en-US" sz="3200" dirty="0">
                <a:effectLst/>
                <a:latin typeface="Times New Roman" panose="02020603050405020304" pitchFamily="18" charset="0"/>
                <a:cs typeface="Times New Roman" panose="02020603050405020304" pitchFamily="18" charset="0"/>
              </a:rPr>
              <a:t>study findings show that children who have lost their parents recently respond to it through ways such as being fearful, angry and sad as well as loosing </a:t>
            </a:r>
            <a:r>
              <a:rPr lang="en-US" sz="3200" dirty="0" smtClean="0">
                <a:effectLst/>
                <a:latin typeface="Times New Roman" panose="02020603050405020304" pitchFamily="18" charset="0"/>
                <a:cs typeface="Times New Roman" panose="02020603050405020304" pitchFamily="18" charset="0"/>
              </a:rPr>
              <a:t>appetite .</a:t>
            </a:r>
          </a:p>
          <a:p>
            <a:pPr>
              <a:lnSpc>
                <a:spcPct val="150000"/>
              </a:lnSpc>
            </a:pPr>
            <a:r>
              <a:rPr lang="en-US" sz="3200" dirty="0" smtClean="0">
                <a:effectLst/>
                <a:latin typeface="Times New Roman" panose="02020603050405020304" pitchFamily="18" charset="0"/>
                <a:cs typeface="Times New Roman" panose="02020603050405020304" pitchFamily="18" charset="0"/>
              </a:rPr>
              <a:t>The main positive impact on  children for loosing a parent is having a lot of property while still young.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614353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See the source image"/>
          <p:cNvPicPr>
            <a:picLocks noChangeAspect="1" noChangeArrowheads="1"/>
          </p:cNvPicPr>
          <p:nvPr/>
        </p:nvPicPr>
        <p:blipFill>
          <a:blip r:embed="rId3">
            <a:lum bright="-49000"/>
          </a:blip>
          <a:srcRect/>
          <a:stretch>
            <a:fillRect/>
          </a:stretch>
        </p:blipFill>
        <p:spPr bwMode="auto">
          <a:xfrm>
            <a:off x="205698" y="706174"/>
            <a:ext cx="11527599" cy="5985022"/>
          </a:xfrm>
          <a:prstGeom prst="rect">
            <a:avLst/>
          </a:prstGeom>
          <a:noFill/>
        </p:spPr>
      </p:pic>
      <p:sp>
        <p:nvSpPr>
          <p:cNvPr id="3" name="Content Placeholder 2"/>
          <p:cNvSpPr>
            <a:spLocks noGrp="1"/>
          </p:cNvSpPr>
          <p:nvPr>
            <p:ph idx="1"/>
          </p:nvPr>
        </p:nvSpPr>
        <p:spPr>
          <a:xfrm>
            <a:off x="135803" y="72433"/>
            <a:ext cx="11932466" cy="6500383"/>
          </a:xfrm>
        </p:spPr>
        <p:txBody>
          <a:bodyPr>
            <a:noAutofit/>
          </a:bodyPr>
          <a:lstStyle/>
          <a:p>
            <a:pPr algn="ctr">
              <a:buNone/>
            </a:pPr>
            <a:r>
              <a:rPr lang="en-US" sz="2800" dirty="0">
                <a:solidFill>
                  <a:srgbClr val="FFFF00"/>
                </a:solidFill>
                <a:latin typeface="Times New Roman" pitchFamily="18" charset="0"/>
                <a:cs typeface="Times New Roman" pitchFamily="18" charset="0"/>
              </a:rPr>
              <a:t>Conclusion </a:t>
            </a:r>
          </a:p>
          <a:p>
            <a:pPr>
              <a:lnSpc>
                <a:spcPct val="150000"/>
              </a:lnSpc>
              <a:spcBef>
                <a:spcPts val="0"/>
              </a:spcBef>
              <a:spcAft>
                <a:spcPts val="800"/>
              </a:spcAft>
            </a:pPr>
            <a:r>
              <a:rPr lang="en-US" sz="2800" dirty="0">
                <a:effectLst/>
                <a:latin typeface="Times New Roman" panose="02020603050405020304" pitchFamily="18" charset="0"/>
                <a:ea typeface="Calibri" panose="020F0502020204030204" pitchFamily="34" charset="0"/>
              </a:rPr>
              <a:t>In conclusion, the study has established the effects of the loss of a parent on a child. </a:t>
            </a:r>
            <a:endParaRPr lang="en-US" sz="2800" dirty="0" smtClean="0">
              <a:effectLst/>
              <a:latin typeface="Times New Roman" panose="02020603050405020304" pitchFamily="18" charset="0"/>
              <a:ea typeface="Calibri" panose="020F0502020204030204" pitchFamily="34" charset="0"/>
            </a:endParaRPr>
          </a:p>
          <a:p>
            <a:pPr>
              <a:lnSpc>
                <a:spcPct val="150000"/>
              </a:lnSpc>
              <a:spcBef>
                <a:spcPts val="0"/>
              </a:spcBef>
              <a:spcAft>
                <a:spcPts val="800"/>
              </a:spcAft>
            </a:pPr>
            <a:r>
              <a:rPr lang="en-US" sz="2800" dirty="0" smtClean="0">
                <a:effectLst/>
                <a:latin typeface="Times New Roman" panose="02020603050405020304" pitchFamily="18" charset="0"/>
                <a:ea typeface="Calibri" panose="020F0502020204030204" pitchFamily="34" charset="0"/>
              </a:rPr>
              <a:t>These </a:t>
            </a:r>
            <a:r>
              <a:rPr lang="en-US" sz="2800" dirty="0">
                <a:effectLst/>
                <a:latin typeface="Times New Roman" panose="02020603050405020304" pitchFamily="18" charset="0"/>
                <a:ea typeface="Calibri" panose="020F0502020204030204" pitchFamily="34" charset="0"/>
              </a:rPr>
              <a:t>effects are subdivided into several categories such as development, economically, family structure as well as emotionally and mentally. </a:t>
            </a:r>
            <a:endParaRPr lang="en-US" sz="2800" dirty="0" smtClean="0">
              <a:effectLst/>
              <a:latin typeface="Times New Roman" panose="02020603050405020304" pitchFamily="18" charset="0"/>
              <a:ea typeface="Calibri" panose="020F0502020204030204" pitchFamily="34" charset="0"/>
            </a:endParaRPr>
          </a:p>
          <a:p>
            <a:pPr>
              <a:lnSpc>
                <a:spcPct val="150000"/>
              </a:lnSpc>
              <a:spcBef>
                <a:spcPts val="0"/>
              </a:spcBef>
              <a:spcAft>
                <a:spcPts val="800"/>
              </a:spcAft>
            </a:pPr>
            <a:r>
              <a:rPr lang="en-US" sz="2800" dirty="0">
                <a:effectLst/>
                <a:latin typeface="Times New Roman" panose="02020603050405020304" pitchFamily="18" charset="0"/>
                <a:cs typeface="Times New Roman" pitchFamily="18" charset="0"/>
              </a:rPr>
              <a:t>T</a:t>
            </a:r>
            <a:r>
              <a:rPr lang="en-US" sz="2800" dirty="0" smtClean="0">
                <a:latin typeface="Times New Roman" pitchFamily="18" charset="0"/>
                <a:cs typeface="Times New Roman" pitchFamily="18" charset="0"/>
              </a:rPr>
              <a:t>he </a:t>
            </a:r>
            <a:r>
              <a:rPr lang="en-US" sz="2800" dirty="0">
                <a:latin typeface="Times New Roman" pitchFamily="18" charset="0"/>
                <a:cs typeface="Times New Roman" pitchFamily="18" charset="0"/>
              </a:rPr>
              <a:t>research </a:t>
            </a:r>
            <a:r>
              <a:rPr lang="en-US" sz="2800" dirty="0" smtClean="0">
                <a:latin typeface="Times New Roman" pitchFamily="18" charset="0"/>
                <a:cs typeface="Times New Roman" pitchFamily="18" charset="0"/>
              </a:rPr>
              <a:t>has identified;</a:t>
            </a:r>
            <a:endParaRPr lang="en-US" sz="2800" dirty="0">
              <a:latin typeface="Times New Roman" pitchFamily="18" charset="0"/>
              <a:cs typeface="Times New Roman" pitchFamily="18" charset="0"/>
            </a:endParaRPr>
          </a:p>
          <a:p>
            <a:pPr lvl="2">
              <a:lnSpc>
                <a:spcPct val="150000"/>
              </a:lnSpc>
              <a:buFont typeface="Wingdings" pitchFamily="2" charset="2"/>
              <a:buChar char="Ø"/>
            </a:pPr>
            <a:r>
              <a:rPr lang="en-US" sz="2800" dirty="0">
                <a:latin typeface="Times New Roman" pitchFamily="18" charset="0"/>
                <a:cs typeface="Times New Roman" pitchFamily="18" charset="0"/>
              </a:rPr>
              <a:t>T</a:t>
            </a:r>
            <a:r>
              <a:rPr lang="en-US" sz="2800" dirty="0" smtClean="0">
                <a:latin typeface="Times New Roman" pitchFamily="18" charset="0"/>
                <a:cs typeface="Times New Roman" pitchFamily="18" charset="0"/>
              </a:rPr>
              <a:t>he </a:t>
            </a:r>
            <a:r>
              <a:rPr lang="en-US" sz="2800" dirty="0">
                <a:latin typeface="Times New Roman" pitchFamily="18" charset="0"/>
                <a:cs typeface="Times New Roman" pitchFamily="18" charset="0"/>
              </a:rPr>
              <a:t>developmental impact of death of a family member </a:t>
            </a:r>
          </a:p>
          <a:p>
            <a:pPr lvl="2">
              <a:lnSpc>
                <a:spcPct val="150000"/>
              </a:lnSpc>
              <a:buFont typeface="Wingdings" pitchFamily="2" charset="2"/>
              <a:buChar char="Ø"/>
            </a:pPr>
            <a:r>
              <a:rPr lang="en-US" sz="2800" dirty="0">
                <a:latin typeface="Times New Roman" pitchFamily="18" charset="0"/>
                <a:cs typeface="Times New Roman" pitchFamily="18" charset="0"/>
              </a:rPr>
              <a:t>The general negative impacts </a:t>
            </a:r>
          </a:p>
          <a:p>
            <a:pPr lvl="2">
              <a:lnSpc>
                <a:spcPct val="150000"/>
              </a:lnSpc>
              <a:buFont typeface="Wingdings" pitchFamily="2" charset="2"/>
              <a:buChar char="Ø"/>
            </a:pPr>
            <a:r>
              <a:rPr lang="en-US" sz="2800" dirty="0">
                <a:latin typeface="Times New Roman" pitchFamily="18" charset="0"/>
                <a:cs typeface="Times New Roman" pitchFamily="18" charset="0"/>
              </a:rPr>
              <a:t>The general positive </a:t>
            </a:r>
            <a:r>
              <a:rPr lang="en-US" sz="2800" dirty="0" smtClean="0">
                <a:latin typeface="Times New Roman" pitchFamily="18" charset="0"/>
                <a:cs typeface="Times New Roman" pitchFamily="18" charset="0"/>
              </a:rPr>
              <a:t>impacts </a:t>
            </a:r>
            <a:endParaRPr lang="en-US" sz="2800" dirty="0">
              <a:latin typeface="Times New Roman" pitchFamily="18" charset="0"/>
              <a:cs typeface="Times New Roman" pitchFamily="18"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803" y="72433"/>
            <a:ext cx="11932466" cy="6685983"/>
          </a:xfrm>
        </p:spPr>
        <p:txBody>
          <a:bodyPr>
            <a:noAutofit/>
          </a:bodyPr>
          <a:lstStyle/>
          <a:p>
            <a:pPr algn="ctr">
              <a:buNone/>
            </a:pPr>
            <a:r>
              <a:rPr lang="en-US" sz="3200" dirty="0">
                <a:solidFill>
                  <a:srgbClr val="FFFF00"/>
                </a:solidFill>
                <a:latin typeface="Times New Roman" pitchFamily="18" charset="0"/>
                <a:cs typeface="Times New Roman" pitchFamily="18" charset="0"/>
              </a:rPr>
              <a:t>Significance of Sources </a:t>
            </a:r>
          </a:p>
          <a:p>
            <a:pPr>
              <a:buNone/>
            </a:pPr>
            <a:r>
              <a:rPr lang="en-US" sz="3200" dirty="0">
                <a:latin typeface="Times New Roman" pitchFamily="18" charset="0"/>
                <a:cs typeface="Times New Roman" pitchFamily="18" charset="0"/>
              </a:rPr>
              <a:t>Sources </a:t>
            </a:r>
            <a:r>
              <a:rPr lang="en-US" sz="3200" dirty="0" smtClean="0">
                <a:latin typeface="Times New Roman" pitchFamily="18" charset="0"/>
                <a:cs typeface="Times New Roman" pitchFamily="18" charset="0"/>
              </a:rPr>
              <a:t>helped </a:t>
            </a:r>
            <a:r>
              <a:rPr lang="en-US" sz="3200" dirty="0">
                <a:latin typeface="Times New Roman" pitchFamily="18" charset="0"/>
                <a:cs typeface="Times New Roman" pitchFamily="18" charset="0"/>
              </a:rPr>
              <a:t>to;</a:t>
            </a:r>
          </a:p>
          <a:p>
            <a:pPr>
              <a:buNone/>
            </a:pPr>
            <a:r>
              <a:rPr lang="en-US" sz="3200" dirty="0">
                <a:latin typeface="Times New Roman" pitchFamily="18" charset="0"/>
                <a:cs typeface="Times New Roman" pitchFamily="18" charset="0"/>
              </a:rPr>
              <a:t>Illustrate how the death of a family member has impacted others in the past</a:t>
            </a:r>
          </a:p>
          <a:p>
            <a:pPr>
              <a:buNone/>
            </a:pPr>
            <a:r>
              <a:rPr lang="en-US" sz="3200" dirty="0">
                <a:latin typeface="Times New Roman" pitchFamily="18" charset="0"/>
                <a:cs typeface="Times New Roman" pitchFamily="18" charset="0"/>
              </a:rPr>
              <a:t>Identify the theoretical frameworks of development and how death interfere with them</a:t>
            </a:r>
          </a:p>
          <a:p>
            <a:pPr>
              <a:buNone/>
            </a:pPr>
            <a:r>
              <a:rPr lang="en-US" sz="3200" dirty="0">
                <a:latin typeface="Times New Roman" pitchFamily="18" charset="0"/>
                <a:cs typeface="Times New Roman" pitchFamily="18" charset="0"/>
              </a:rPr>
              <a:t>Highlight both the negative and positive impacts of the death of a family member has impacted the lives of other members </a:t>
            </a:r>
          </a:p>
          <a:p>
            <a:pPr>
              <a:buNone/>
            </a:pPr>
            <a:r>
              <a:rPr lang="en-US" sz="3200" dirty="0">
                <a:latin typeface="Times New Roman" pitchFamily="18" charset="0"/>
                <a:cs typeface="Times New Roman" pitchFamily="18" charset="0"/>
              </a:rPr>
              <a:t>Identify the different categories of impacts of the death of a family member has impacted the lives of other members </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803" y="72433"/>
            <a:ext cx="11932466" cy="6685983"/>
          </a:xfrm>
        </p:spPr>
        <p:txBody>
          <a:bodyPr>
            <a:noAutofit/>
          </a:bodyPr>
          <a:lstStyle/>
          <a:p>
            <a:pPr algn="ctr">
              <a:buNone/>
            </a:pPr>
            <a:r>
              <a:rPr lang="en-US" sz="1600" dirty="0">
                <a:latin typeface="Times New Roman" pitchFamily="18" charset="0"/>
                <a:cs typeface="Times New Roman" pitchFamily="18" charset="0"/>
              </a:rPr>
              <a:t>Bibliography </a:t>
            </a:r>
          </a:p>
          <a:p>
            <a:r>
              <a:rPr lang="en-US" sz="1600" dirty="0">
                <a:latin typeface="Times New Roman" pitchFamily="18" charset="0"/>
                <a:cs typeface="Times New Roman" pitchFamily="18" charset="0"/>
              </a:rPr>
              <a:t>Berg, L., </a:t>
            </a:r>
            <a:r>
              <a:rPr lang="en-US" sz="1600" dirty="0" err="1">
                <a:latin typeface="Times New Roman" pitchFamily="18" charset="0"/>
                <a:cs typeface="Times New Roman" pitchFamily="18" charset="0"/>
              </a:rPr>
              <a:t>Rostila</a:t>
            </a:r>
            <a:r>
              <a:rPr lang="en-US" sz="1600" dirty="0">
                <a:latin typeface="Times New Roman" pitchFamily="18" charset="0"/>
                <a:cs typeface="Times New Roman" pitchFamily="18" charset="0"/>
              </a:rPr>
              <a:t>, M., &amp; </a:t>
            </a:r>
            <a:r>
              <a:rPr lang="en-US" sz="1600" dirty="0" err="1">
                <a:latin typeface="Times New Roman" pitchFamily="18" charset="0"/>
                <a:cs typeface="Times New Roman" pitchFamily="18" charset="0"/>
              </a:rPr>
              <a:t>Hjern</a:t>
            </a:r>
            <a:r>
              <a:rPr lang="en-US" sz="1600" dirty="0">
                <a:latin typeface="Times New Roman" pitchFamily="18" charset="0"/>
                <a:cs typeface="Times New Roman" pitchFamily="18" charset="0"/>
              </a:rPr>
              <a:t>, A. (2016). Parental death during childhood and depression in young adults–a national cohort study. </a:t>
            </a:r>
            <a:r>
              <a:rPr lang="en-US" sz="1600" i="1" dirty="0">
                <a:latin typeface="Times New Roman" pitchFamily="18" charset="0"/>
                <a:cs typeface="Times New Roman" pitchFamily="18" charset="0"/>
              </a:rPr>
              <a:t>Journal of child psychology and psychiatry</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57</a:t>
            </a:r>
            <a:r>
              <a:rPr lang="en-US" sz="1600" dirty="0">
                <a:latin typeface="Times New Roman" pitchFamily="18" charset="0"/>
                <a:cs typeface="Times New Roman" pitchFamily="18" charset="0"/>
              </a:rPr>
              <a:t>(9), 1092-1098.</a:t>
            </a:r>
          </a:p>
          <a:p>
            <a:r>
              <a:rPr lang="en-US" sz="1600" dirty="0" err="1">
                <a:latin typeface="Times New Roman" pitchFamily="18" charset="0"/>
                <a:cs typeface="Times New Roman" pitchFamily="18" charset="0"/>
              </a:rPr>
              <a:t>Droser</a:t>
            </a:r>
            <a:r>
              <a:rPr lang="en-US" sz="1600" dirty="0">
                <a:latin typeface="Times New Roman" pitchFamily="18" charset="0"/>
                <a:cs typeface="Times New Roman" pitchFamily="18" charset="0"/>
              </a:rPr>
              <a:t>, V. A. (2020). Parent–child relationships following spousal/parental death: An application of relational turbulence theory. </a:t>
            </a:r>
            <a:r>
              <a:rPr lang="en-US" sz="1600" i="1" dirty="0">
                <a:latin typeface="Times New Roman" pitchFamily="18" charset="0"/>
                <a:cs typeface="Times New Roman" pitchFamily="18" charset="0"/>
              </a:rPr>
              <a:t>Journal of Social and Personal Relationships</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37</a:t>
            </a:r>
            <a:r>
              <a:rPr lang="en-US" sz="1600" dirty="0">
                <a:latin typeface="Times New Roman" pitchFamily="18" charset="0"/>
                <a:cs typeface="Times New Roman" pitchFamily="18" charset="0"/>
              </a:rPr>
              <a:t>(1), 77-99.</a:t>
            </a:r>
          </a:p>
          <a:p>
            <a:r>
              <a:rPr lang="en-US" sz="1600" dirty="0">
                <a:latin typeface="Times New Roman" pitchFamily="18" charset="0"/>
                <a:cs typeface="Times New Roman" pitchFamily="18" charset="0"/>
              </a:rPr>
              <a:t>Fu, R. (2019). Early Parental Death and Cognitive Impairment in Late Life: A Cohort Study. </a:t>
            </a:r>
            <a:r>
              <a:rPr lang="en-US" sz="1600" i="1" dirty="0">
                <a:latin typeface="Times New Roman" pitchFamily="18" charset="0"/>
                <a:cs typeface="Times New Roman" pitchFamily="18" charset="0"/>
              </a:rPr>
              <a:t>SAGE Open</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9</a:t>
            </a:r>
            <a:r>
              <a:rPr lang="en-US" sz="1600" dirty="0">
                <a:latin typeface="Times New Roman" pitchFamily="18" charset="0"/>
                <a:cs typeface="Times New Roman" pitchFamily="18" charset="0"/>
              </a:rPr>
              <a:t>(3), 2158244019879135.</a:t>
            </a:r>
          </a:p>
          <a:p>
            <a:r>
              <a:rPr lang="en-US" sz="1600" dirty="0">
                <a:latin typeface="Times New Roman" pitchFamily="18" charset="0"/>
                <a:cs typeface="Times New Roman" pitchFamily="18" charset="0"/>
              </a:rPr>
              <a:t>Marie Curie.  (</a:t>
            </a:r>
            <a:r>
              <a:rPr lang="en-US" sz="1600" dirty="0" err="1">
                <a:latin typeface="Times New Roman" pitchFamily="18" charset="0"/>
                <a:cs typeface="Times New Roman" pitchFamily="18" charset="0"/>
              </a:rPr>
              <a:t>n.d</a:t>
            </a:r>
            <a:r>
              <a:rPr lang="en-US" sz="1600" dirty="0">
                <a:latin typeface="Times New Roman" pitchFamily="18" charset="0"/>
                <a:cs typeface="Times New Roman" pitchFamily="18" charset="0"/>
              </a:rPr>
              <a:t>). How grief may affect children. Retrieved September 14, 2020, from https://www.mariecurie.org.uk/help/support/bereaved-family-friends/supporting-grieving-child/grief-affect-child</a:t>
            </a:r>
          </a:p>
          <a:p>
            <a:r>
              <a:rPr lang="en-US" sz="1600" dirty="0">
                <a:latin typeface="Times New Roman" pitchFamily="18" charset="0"/>
                <a:cs typeface="Times New Roman" pitchFamily="18" charset="0"/>
              </a:rPr>
              <a:t>University of Pittsburg. (2018). In Longest and Most Detailed Study of Pediatric Grief Following Parental Loss to Date, Department Researchers Find Increased Rates of Depression and Functional Impairment. (</a:t>
            </a:r>
            <a:r>
              <a:rPr lang="en-US" sz="1600" dirty="0" err="1">
                <a:latin typeface="Times New Roman" pitchFamily="18" charset="0"/>
                <a:cs typeface="Times New Roman" pitchFamily="18" charset="0"/>
              </a:rPr>
              <a:t>n.d.</a:t>
            </a:r>
            <a:r>
              <a:rPr lang="en-US" sz="1600" dirty="0">
                <a:latin typeface="Times New Roman" pitchFamily="18" charset="0"/>
                <a:cs typeface="Times New Roman" pitchFamily="18" charset="0"/>
              </a:rPr>
              <a:t>). Retrieved September 14, 2020, from https://www.psychiatry.pitt.edu/news/longest-and-most-detailed-study-pediatric-grief-following-parental-loss-date-department</a:t>
            </a:r>
          </a:p>
          <a:p>
            <a:r>
              <a:rPr lang="en-US" sz="1600" dirty="0" err="1">
                <a:latin typeface="Times New Roman" pitchFamily="18" charset="0"/>
                <a:cs typeface="Times New Roman" pitchFamily="18" charset="0"/>
              </a:rPr>
              <a:t>Osterweis</a:t>
            </a:r>
            <a:r>
              <a:rPr lang="en-US" sz="1600" dirty="0">
                <a:latin typeface="Times New Roman" pitchFamily="18" charset="0"/>
                <a:cs typeface="Times New Roman" pitchFamily="18" charset="0"/>
              </a:rPr>
              <a:t>, M., Solomon, F., &amp; Green, M. (1984). Bereavement during childhood and adolescence. In Bereavement: Reactions, consequences, and care. National Academies Press (US). Retrieved </a:t>
            </a:r>
            <a:r>
              <a:rPr lang="en-US" sz="1600" dirty="0" err="1">
                <a:latin typeface="Times New Roman" pitchFamily="18" charset="0"/>
                <a:cs typeface="Times New Roman" pitchFamily="18" charset="0"/>
              </a:rPr>
              <a:t>Septemeber</a:t>
            </a:r>
            <a:r>
              <a:rPr lang="en-US" sz="1600" dirty="0">
                <a:latin typeface="Times New Roman" pitchFamily="18" charset="0"/>
                <a:cs typeface="Times New Roman" pitchFamily="18" charset="0"/>
              </a:rPr>
              <a:t> 14, 2020, from </a:t>
            </a:r>
            <a:r>
              <a:rPr lang="en-US" sz="1600" dirty="0">
                <a:latin typeface="Times New Roman" pitchFamily="18" charset="0"/>
                <a:cs typeface="Times New Roman" pitchFamily="18" charset="0"/>
                <a:hlinkClick r:id="rId2"/>
              </a:rPr>
              <a:t>https://www.ncbi.nlm.nih.gov/books/NBK217849</a:t>
            </a:r>
            <a:r>
              <a:rPr lang="en-US" sz="1600" dirty="0" smtClean="0">
                <a:latin typeface="Times New Roman" pitchFamily="18" charset="0"/>
                <a:cs typeface="Times New Roman" pitchFamily="18" charset="0"/>
                <a:hlinkClick r:id="rId2"/>
              </a:rPr>
              <a:t>/</a:t>
            </a:r>
            <a:endParaRPr lang="en-US" sz="1600" dirty="0" smtClean="0">
              <a:latin typeface="Times New Roman" pitchFamily="18" charset="0"/>
              <a:cs typeface="Times New Roman" pitchFamily="18" charset="0"/>
            </a:endParaRPr>
          </a:p>
          <a:p>
            <a:r>
              <a:rPr lang="en-US" sz="1600" dirty="0" smtClean="0">
                <a:latin typeface="Times New Roman" pitchFamily="18" charset="0"/>
                <a:cs typeface="Times New Roman" pitchFamily="18" charset="0"/>
              </a:rPr>
              <a:t>Kõlves</a:t>
            </a:r>
            <a:r>
              <a:rPr lang="en-US" sz="1600" dirty="0">
                <a:latin typeface="Times New Roman" pitchFamily="18" charset="0"/>
                <a:cs typeface="Times New Roman" pitchFamily="18" charset="0"/>
              </a:rPr>
              <a:t>, K., Zhao, Q., Ross, V., </a:t>
            </a:r>
            <a:r>
              <a:rPr lang="en-US" sz="1600" dirty="0" err="1">
                <a:latin typeface="Times New Roman" pitchFamily="18" charset="0"/>
                <a:cs typeface="Times New Roman" pitchFamily="18" charset="0"/>
              </a:rPr>
              <a:t>Hawgood</a:t>
            </a:r>
            <a:r>
              <a:rPr lang="en-US" sz="1600" dirty="0">
                <a:latin typeface="Times New Roman" pitchFamily="18" charset="0"/>
                <a:cs typeface="Times New Roman" pitchFamily="18" charset="0"/>
              </a:rPr>
              <a:t>, J., Spence, S. H., &amp; De Leo, D. (2019). Suicide and other sudden death bereavement of immediate family members: An analysis of grief reactions six-months after death. </a:t>
            </a:r>
            <a:r>
              <a:rPr lang="en-US" sz="1600" i="1" dirty="0">
                <a:latin typeface="Times New Roman" pitchFamily="18" charset="0"/>
                <a:cs typeface="Times New Roman" pitchFamily="18" charset="0"/>
              </a:rPr>
              <a:t>Journal of affective disorders</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243</a:t>
            </a:r>
            <a:r>
              <a:rPr lang="en-US" sz="1600" dirty="0">
                <a:latin typeface="Times New Roman" pitchFamily="18" charset="0"/>
                <a:cs typeface="Times New Roman" pitchFamily="18" charset="0"/>
              </a:rPr>
              <a:t>, 96-102.</a:t>
            </a:r>
          </a:p>
          <a:p>
            <a:r>
              <a:rPr lang="en-US" sz="1600" dirty="0">
                <a:latin typeface="Times New Roman" pitchFamily="18" charset="0"/>
                <a:cs typeface="Times New Roman" pitchFamily="18" charset="0"/>
              </a:rPr>
              <a:t>Rosenbaum-</a:t>
            </a:r>
            <a:r>
              <a:rPr lang="en-US" sz="1600" dirty="0" err="1">
                <a:latin typeface="Times New Roman" pitchFamily="18" charset="0"/>
                <a:cs typeface="Times New Roman" pitchFamily="18" charset="0"/>
              </a:rPr>
              <a:t>Feldbrügge</a:t>
            </a:r>
            <a:r>
              <a:rPr lang="en-US" sz="1600" dirty="0">
                <a:latin typeface="Times New Roman" pitchFamily="18" charset="0"/>
                <a:cs typeface="Times New Roman" pitchFamily="18" charset="0"/>
              </a:rPr>
              <a:t>, M. (2019). The Impact of Parental Death in Childhood on Sons’ and Daughters’ Status Attainment in Young Adulthood in the Netherlands, 1850–1952. </a:t>
            </a:r>
            <a:r>
              <a:rPr lang="en-US" sz="1600" i="1" dirty="0">
                <a:latin typeface="Times New Roman" pitchFamily="18" charset="0"/>
                <a:cs typeface="Times New Roman" pitchFamily="18" charset="0"/>
              </a:rPr>
              <a:t>Demography</a:t>
            </a:r>
            <a:r>
              <a:rPr lang="en-US" sz="1600" dirty="0">
                <a:latin typeface="Times New Roman" pitchFamily="18" charset="0"/>
                <a:cs typeface="Times New Roman" pitchFamily="18" charset="0"/>
              </a:rPr>
              <a:t>, </a:t>
            </a:r>
            <a:r>
              <a:rPr lang="en-US" sz="1600" i="1" dirty="0">
                <a:latin typeface="Times New Roman" pitchFamily="18" charset="0"/>
                <a:cs typeface="Times New Roman" pitchFamily="18" charset="0"/>
              </a:rPr>
              <a:t>56</a:t>
            </a:r>
            <a:r>
              <a:rPr lang="en-US" sz="1600" dirty="0">
                <a:latin typeface="Times New Roman" pitchFamily="18" charset="0"/>
                <a:cs typeface="Times New Roman" pitchFamily="18" charset="0"/>
              </a:rPr>
              <a:t>(5), 1827-1854.</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See the source image"/>
          <p:cNvPicPr>
            <a:picLocks noChangeAspect="1" noChangeArrowheads="1"/>
          </p:cNvPicPr>
          <p:nvPr/>
        </p:nvPicPr>
        <p:blipFill>
          <a:blip r:embed="rId2">
            <a:lum bright="-52000"/>
          </a:blip>
          <a:srcRect/>
          <a:stretch>
            <a:fillRect/>
          </a:stretch>
        </p:blipFill>
        <p:spPr bwMode="auto">
          <a:xfrm>
            <a:off x="181069" y="305707"/>
            <a:ext cx="11805719" cy="6321430"/>
          </a:xfrm>
          <a:prstGeom prst="rect">
            <a:avLst/>
          </a:prstGeom>
          <a:noFill/>
        </p:spPr>
      </p:pic>
      <p:sp>
        <p:nvSpPr>
          <p:cNvPr id="3" name="Content Placeholder 2"/>
          <p:cNvSpPr>
            <a:spLocks noGrp="1"/>
          </p:cNvSpPr>
          <p:nvPr>
            <p:ph idx="1"/>
          </p:nvPr>
        </p:nvSpPr>
        <p:spPr>
          <a:xfrm>
            <a:off x="253497" y="199175"/>
            <a:ext cx="11697077" cy="6391747"/>
          </a:xfrm>
        </p:spPr>
        <p:txBody>
          <a:bodyPr>
            <a:normAutofit/>
          </a:bodyPr>
          <a:lstStyle/>
          <a:p>
            <a:pPr algn="ctr">
              <a:buNone/>
            </a:pPr>
            <a:endParaRPr lang="en-US" sz="6600" dirty="0">
              <a:latin typeface="Times New Roman" pitchFamily="18" charset="0"/>
              <a:cs typeface="Times New Roman" pitchFamily="18" charset="0"/>
            </a:endParaRPr>
          </a:p>
          <a:p>
            <a:pPr algn="ctr">
              <a:buNone/>
            </a:pPr>
            <a:r>
              <a:rPr lang="en-US" sz="6600" dirty="0">
                <a:latin typeface="Times New Roman" pitchFamily="18" charset="0"/>
                <a:cs typeface="Times New Roman" pitchFamily="18" charset="0"/>
              </a:rPr>
              <a:t>Topic: How the death of a family member impacts </a:t>
            </a:r>
            <a:r>
              <a:rPr lang="en-US" sz="6600" dirty="0" smtClean="0">
                <a:latin typeface="Times New Roman" pitchFamily="18" charset="0"/>
                <a:cs typeface="Times New Roman" pitchFamily="18" charset="0"/>
              </a:rPr>
              <a:t>a child's development</a:t>
            </a:r>
            <a:endParaRPr lang="en-US" sz="66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432" y="144856"/>
            <a:ext cx="12010931" cy="6572815"/>
          </a:xfrm>
        </p:spPr>
        <p:txBody>
          <a:bodyPr>
            <a:normAutofit/>
          </a:bodyPr>
          <a:lstStyle/>
          <a:p>
            <a:pPr algn="ctr">
              <a:buNone/>
            </a:pPr>
            <a:r>
              <a:rPr lang="en-US" sz="4000" dirty="0">
                <a:solidFill>
                  <a:srgbClr val="FFFF00"/>
                </a:solidFill>
                <a:latin typeface="Times New Roman" pitchFamily="18" charset="0"/>
                <a:cs typeface="Times New Roman" pitchFamily="18" charset="0"/>
              </a:rPr>
              <a:t>Project Structure </a:t>
            </a:r>
          </a:p>
          <a:p>
            <a:pPr algn="ctr">
              <a:buNone/>
            </a:pPr>
            <a:r>
              <a:rPr lang="en-US" sz="4000" dirty="0">
                <a:latin typeface="Times New Roman" pitchFamily="18" charset="0"/>
                <a:cs typeface="Times New Roman" pitchFamily="18" charset="0"/>
              </a:rPr>
              <a:t>Introduction </a:t>
            </a:r>
          </a:p>
          <a:p>
            <a:pPr algn="ctr">
              <a:buNone/>
            </a:pPr>
            <a:r>
              <a:rPr lang="en-US" sz="4000" dirty="0">
                <a:latin typeface="Times New Roman" pitchFamily="18" charset="0"/>
                <a:cs typeface="Times New Roman" pitchFamily="18" charset="0"/>
              </a:rPr>
              <a:t>Literature Review </a:t>
            </a:r>
          </a:p>
          <a:p>
            <a:pPr algn="ctr">
              <a:buNone/>
            </a:pPr>
            <a:r>
              <a:rPr lang="en-US" sz="4000" dirty="0">
                <a:latin typeface="Times New Roman" pitchFamily="18" charset="0"/>
                <a:cs typeface="Times New Roman" pitchFamily="18" charset="0"/>
              </a:rPr>
              <a:t>Methodology </a:t>
            </a:r>
          </a:p>
          <a:p>
            <a:pPr algn="ctr">
              <a:buNone/>
            </a:pPr>
            <a:r>
              <a:rPr lang="en-US" sz="4000" dirty="0">
                <a:latin typeface="Times New Roman" pitchFamily="18" charset="0"/>
                <a:cs typeface="Times New Roman" pitchFamily="18" charset="0"/>
              </a:rPr>
              <a:t>Data Analysis </a:t>
            </a:r>
          </a:p>
          <a:p>
            <a:pPr algn="ctr">
              <a:buNone/>
            </a:pPr>
            <a:r>
              <a:rPr lang="en-US" sz="4000" dirty="0">
                <a:latin typeface="Times New Roman" pitchFamily="18" charset="0"/>
                <a:cs typeface="Times New Roman" pitchFamily="18" charset="0"/>
              </a:rPr>
              <a:t>Results </a:t>
            </a:r>
          </a:p>
          <a:p>
            <a:pPr algn="ctr">
              <a:buNone/>
            </a:pPr>
            <a:r>
              <a:rPr lang="en-US" sz="4000" dirty="0">
                <a:latin typeface="Times New Roman" pitchFamily="18" charset="0"/>
                <a:cs typeface="Times New Roman" pitchFamily="18" charset="0"/>
              </a:rPr>
              <a:t>Conclusion </a:t>
            </a:r>
          </a:p>
        </p:txBody>
      </p:sp>
      <p:pic>
        <p:nvPicPr>
          <p:cNvPr id="35842" name="Picture 2" descr="See the source image"/>
          <p:cNvPicPr>
            <a:picLocks noChangeAspect="1" noChangeArrowheads="1"/>
          </p:cNvPicPr>
          <p:nvPr/>
        </p:nvPicPr>
        <p:blipFill>
          <a:blip r:embed="rId2"/>
          <a:srcRect/>
          <a:stretch>
            <a:fillRect/>
          </a:stretch>
        </p:blipFill>
        <p:spPr bwMode="auto">
          <a:xfrm>
            <a:off x="508661" y="706170"/>
            <a:ext cx="3058405" cy="2732670"/>
          </a:xfrm>
          <a:prstGeom prst="rect">
            <a:avLst/>
          </a:prstGeom>
          <a:noFill/>
        </p:spPr>
      </p:pic>
      <p:pic>
        <p:nvPicPr>
          <p:cNvPr id="35844" name="Picture 4" descr="See the source image"/>
          <p:cNvPicPr>
            <a:picLocks noChangeAspect="1" noChangeArrowheads="1"/>
          </p:cNvPicPr>
          <p:nvPr/>
        </p:nvPicPr>
        <p:blipFill>
          <a:blip r:embed="rId3"/>
          <a:srcRect/>
          <a:stretch>
            <a:fillRect/>
          </a:stretch>
        </p:blipFill>
        <p:spPr bwMode="auto">
          <a:xfrm>
            <a:off x="8272549" y="4227969"/>
            <a:ext cx="3414311" cy="2276208"/>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35802" y="45271"/>
            <a:ext cx="11932466" cy="6740305"/>
          </a:xfrm>
        </p:spPr>
        <p:txBody>
          <a:bodyPr>
            <a:normAutofit lnSpcReduction="10000"/>
          </a:bodyPr>
          <a:lstStyle/>
          <a:p>
            <a:pPr algn="ctr">
              <a:buNone/>
            </a:pPr>
            <a:r>
              <a:rPr lang="en-US" sz="5200" dirty="0">
                <a:solidFill>
                  <a:srgbClr val="FFFF00"/>
                </a:solidFill>
                <a:latin typeface="Times New Roman" pitchFamily="18" charset="0"/>
                <a:cs typeface="Times New Roman" pitchFamily="18" charset="0"/>
              </a:rPr>
              <a:t>Introduction</a:t>
            </a:r>
            <a:r>
              <a:rPr lang="en-US" sz="5200" dirty="0">
                <a:latin typeface="Times New Roman" pitchFamily="18" charset="0"/>
                <a:cs typeface="Times New Roman" pitchFamily="18" charset="0"/>
              </a:rPr>
              <a:t> </a:t>
            </a:r>
          </a:p>
          <a:p>
            <a:pPr>
              <a:buNone/>
            </a:pPr>
            <a:r>
              <a:rPr lang="en-US" sz="4000" dirty="0">
                <a:latin typeface="Times New Roman" pitchFamily="18" charset="0"/>
                <a:cs typeface="Times New Roman" pitchFamily="18" charset="0"/>
              </a:rPr>
              <a:t>Death is one of life’s inevitable events that people have to live </a:t>
            </a:r>
            <a:r>
              <a:rPr lang="en-US" sz="4000" dirty="0" smtClean="0">
                <a:latin typeface="Times New Roman" pitchFamily="18" charset="0"/>
                <a:cs typeface="Times New Roman" pitchFamily="18" charset="0"/>
              </a:rPr>
              <a:t>with.</a:t>
            </a:r>
            <a:endParaRPr lang="en-US" sz="4000" dirty="0">
              <a:latin typeface="Times New Roman" pitchFamily="18" charset="0"/>
              <a:cs typeface="Times New Roman" pitchFamily="18" charset="0"/>
            </a:endParaRPr>
          </a:p>
          <a:p>
            <a:pPr>
              <a:buNone/>
            </a:pPr>
            <a:r>
              <a:rPr lang="en-US" sz="4000" dirty="0">
                <a:latin typeface="Times New Roman" pitchFamily="18" charset="0"/>
                <a:cs typeface="Times New Roman" pitchFamily="18" charset="0"/>
              </a:rPr>
              <a:t>Despite the certainty that one must surely die, there is no specific criteria on who dies in what order in a </a:t>
            </a:r>
            <a:r>
              <a:rPr lang="en-US" sz="4000" dirty="0" smtClean="0">
                <a:latin typeface="Times New Roman" pitchFamily="18" charset="0"/>
                <a:cs typeface="Times New Roman" pitchFamily="18" charset="0"/>
              </a:rPr>
              <a:t>family. </a:t>
            </a:r>
            <a:endParaRPr lang="en-US" sz="4000" dirty="0">
              <a:latin typeface="Times New Roman" pitchFamily="18" charset="0"/>
              <a:cs typeface="Times New Roman" pitchFamily="18" charset="0"/>
            </a:endParaRPr>
          </a:p>
          <a:p>
            <a:pPr>
              <a:buNone/>
            </a:pPr>
            <a:r>
              <a:rPr lang="en-US" sz="4000" dirty="0">
                <a:latin typeface="Times New Roman" pitchFamily="18" charset="0"/>
                <a:cs typeface="Times New Roman" pitchFamily="18" charset="0"/>
              </a:rPr>
              <a:t>Such </a:t>
            </a:r>
            <a:r>
              <a:rPr lang="en-US" sz="4000" dirty="0" smtClean="0">
                <a:latin typeface="Times New Roman" pitchFamily="18" charset="0"/>
                <a:cs typeface="Times New Roman" pitchFamily="18" charset="0"/>
              </a:rPr>
              <a:t>uncertainties </a:t>
            </a:r>
            <a:r>
              <a:rPr lang="en-US" sz="4000" dirty="0">
                <a:latin typeface="Times New Roman" pitchFamily="18" charset="0"/>
                <a:cs typeface="Times New Roman" pitchFamily="18" charset="0"/>
              </a:rPr>
              <a:t>often leave children without parents, parents without children, and family members and relatives without their loved ones</a:t>
            </a:r>
          </a:p>
          <a:p>
            <a:pPr>
              <a:buNone/>
            </a:pPr>
            <a:r>
              <a:rPr lang="en-US" sz="4000" dirty="0">
                <a:latin typeface="Times New Roman" pitchFamily="18" charset="0"/>
                <a:cs typeface="Times New Roman" pitchFamily="18" charset="0"/>
              </a:rPr>
              <a:t>To date, people still suffer dire emotional and developmental impacts when they lose someone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589" y="99593"/>
            <a:ext cx="11968681" cy="6658823"/>
          </a:xfrm>
        </p:spPr>
        <p:txBody>
          <a:bodyPr>
            <a:noAutofit/>
          </a:bodyPr>
          <a:lstStyle/>
          <a:p>
            <a:pPr algn="ctr">
              <a:buNone/>
            </a:pPr>
            <a:r>
              <a:rPr lang="en-US" sz="4400" dirty="0">
                <a:solidFill>
                  <a:srgbClr val="FFFF00"/>
                </a:solidFill>
                <a:latin typeface="Times New Roman" pitchFamily="18" charset="0"/>
                <a:cs typeface="Times New Roman" pitchFamily="18" charset="0"/>
              </a:rPr>
              <a:t>Research Objective </a:t>
            </a:r>
          </a:p>
          <a:p>
            <a:pPr algn="ctr">
              <a:buNone/>
            </a:pPr>
            <a:r>
              <a:rPr lang="en-US" sz="4400" dirty="0">
                <a:latin typeface="Times New Roman" pitchFamily="18" charset="0"/>
                <a:cs typeface="Times New Roman" pitchFamily="18" charset="0"/>
              </a:rPr>
              <a:t>This project aims to highlight the impacts that death has on the family members and relatives of the bereaved</a:t>
            </a:r>
          </a:p>
          <a:p>
            <a:pPr algn="ctr">
              <a:buNone/>
            </a:pPr>
            <a:r>
              <a:rPr lang="en-US" sz="4400" dirty="0">
                <a:solidFill>
                  <a:srgbClr val="FFFF00"/>
                </a:solidFill>
                <a:latin typeface="Times New Roman" pitchFamily="18" charset="0"/>
                <a:cs typeface="Times New Roman" pitchFamily="18" charset="0"/>
              </a:rPr>
              <a:t>Personal Experience on the Topic </a:t>
            </a:r>
          </a:p>
          <a:p>
            <a:pPr algn="ctr">
              <a:buNone/>
            </a:pPr>
            <a:r>
              <a:rPr lang="en-US" sz="4400" dirty="0">
                <a:latin typeface="Times New Roman" pitchFamily="18" charset="0"/>
                <a:cs typeface="Times New Roman" pitchFamily="18" charset="0"/>
              </a:rPr>
              <a:t>I lost my father when I was 8 and this had a massive  developmental impact on me mentally and emotionally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See the source image"/>
          <p:cNvPicPr>
            <a:picLocks noChangeAspect="1" noChangeArrowheads="1"/>
          </p:cNvPicPr>
          <p:nvPr/>
        </p:nvPicPr>
        <p:blipFill>
          <a:blip r:embed="rId3">
            <a:lum bright="-54000"/>
          </a:blip>
          <a:srcRect/>
          <a:stretch>
            <a:fillRect/>
          </a:stretch>
        </p:blipFill>
        <p:spPr bwMode="auto">
          <a:xfrm>
            <a:off x="201881" y="271604"/>
            <a:ext cx="11848272" cy="6427961"/>
          </a:xfrm>
          <a:prstGeom prst="rect">
            <a:avLst/>
          </a:prstGeom>
          <a:noFill/>
        </p:spPr>
      </p:pic>
      <p:sp>
        <p:nvSpPr>
          <p:cNvPr id="3" name="Content Placeholder 2"/>
          <p:cNvSpPr>
            <a:spLocks noGrp="1"/>
          </p:cNvSpPr>
          <p:nvPr>
            <p:ph idx="1"/>
          </p:nvPr>
        </p:nvSpPr>
        <p:spPr>
          <a:xfrm>
            <a:off x="172015" y="72434"/>
            <a:ext cx="11896253" cy="6536596"/>
          </a:xfrm>
        </p:spPr>
        <p:txBody>
          <a:bodyPr>
            <a:noAutofit/>
          </a:bodyPr>
          <a:lstStyle/>
          <a:p>
            <a:pPr algn="ctr">
              <a:buNone/>
            </a:pPr>
            <a:r>
              <a:rPr lang="en-US" sz="3200" dirty="0">
                <a:solidFill>
                  <a:srgbClr val="FFFF00"/>
                </a:solidFill>
                <a:latin typeface="Times New Roman" pitchFamily="18" charset="0"/>
                <a:cs typeface="Times New Roman" pitchFamily="18" charset="0"/>
              </a:rPr>
              <a:t>Research Methodology </a:t>
            </a:r>
          </a:p>
          <a:p>
            <a:pPr>
              <a:buNone/>
            </a:pPr>
            <a:r>
              <a:rPr lang="en-US" sz="3200" dirty="0">
                <a:solidFill>
                  <a:schemeClr val="tx1">
                    <a:lumMod val="95000"/>
                  </a:schemeClr>
                </a:solidFill>
                <a:latin typeface="Times New Roman" pitchFamily="18" charset="0"/>
                <a:cs typeface="Times New Roman" pitchFamily="18" charset="0"/>
              </a:rPr>
              <a:t>The research will involve both Primary and Secondary Sources of Data </a:t>
            </a:r>
          </a:p>
          <a:p>
            <a:pPr>
              <a:buNone/>
            </a:pPr>
            <a:r>
              <a:rPr lang="en-US" sz="3200" dirty="0">
                <a:solidFill>
                  <a:schemeClr val="tx1">
                    <a:lumMod val="95000"/>
                  </a:schemeClr>
                </a:solidFill>
                <a:latin typeface="Times New Roman" pitchFamily="18" charset="0"/>
                <a:cs typeface="Times New Roman" pitchFamily="18" charset="0"/>
              </a:rPr>
              <a:t>Primary Sources </a:t>
            </a:r>
          </a:p>
          <a:p>
            <a:pPr>
              <a:buNone/>
            </a:pPr>
            <a:r>
              <a:rPr lang="en-US" sz="3200" dirty="0">
                <a:solidFill>
                  <a:schemeClr val="tx1">
                    <a:lumMod val="95000"/>
                  </a:schemeClr>
                </a:solidFill>
                <a:latin typeface="Times New Roman" pitchFamily="18" charset="0"/>
                <a:cs typeface="Times New Roman" pitchFamily="18" charset="0"/>
              </a:rPr>
              <a:t>Primary sources will include interviews, questionnaires, and journals; these will provide fist-hand information on how the death of a family member has impacted the lives of other members </a:t>
            </a:r>
          </a:p>
          <a:p>
            <a:pPr>
              <a:buNone/>
            </a:pPr>
            <a:r>
              <a:rPr lang="en-US" sz="3200" dirty="0">
                <a:solidFill>
                  <a:schemeClr val="tx1">
                    <a:lumMod val="95000"/>
                  </a:schemeClr>
                </a:solidFill>
                <a:latin typeface="Times New Roman" pitchFamily="18" charset="0"/>
                <a:cs typeface="Times New Roman" pitchFamily="18" charset="0"/>
              </a:rPr>
              <a:t>Secondary Sources </a:t>
            </a:r>
          </a:p>
          <a:p>
            <a:pPr>
              <a:buNone/>
            </a:pPr>
            <a:r>
              <a:rPr lang="en-US" sz="3200" dirty="0">
                <a:solidFill>
                  <a:schemeClr val="tx1">
                    <a:lumMod val="95000"/>
                  </a:schemeClr>
                </a:solidFill>
                <a:latin typeface="Times New Roman" pitchFamily="18" charset="0"/>
                <a:cs typeface="Times New Roman" pitchFamily="18" charset="0"/>
              </a:rPr>
              <a:t>Secondary Sources will include books, articles, and journals; these sources will help to identify how the death of a family member has impacted the lives of other members in the past</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1"/>
            <a:ext cx="10353762" cy="1257300"/>
          </a:xfrm>
        </p:spPr>
        <p:txBody>
          <a:bodyPr>
            <a:normAutofit fontScale="90000"/>
          </a:bodyPr>
          <a:lstStyle/>
          <a:p>
            <a:r>
              <a:rPr lang="en-US" cap="none" dirty="0">
                <a:solidFill>
                  <a:srgbClr val="FFFF00"/>
                </a:solidFill>
                <a:effectLst/>
                <a:latin typeface="Times New Roman" panose="02020603050405020304" pitchFamily="18" charset="0"/>
                <a:cs typeface="Times New Roman" panose="02020603050405020304" pitchFamily="18" charset="0"/>
              </a:rPr>
              <a:t>Literature </a:t>
            </a:r>
            <a:r>
              <a:rPr lang="en-US" cap="none" dirty="0" smtClean="0">
                <a:solidFill>
                  <a:srgbClr val="FFFF00"/>
                </a:solidFill>
                <a:effectLst/>
                <a:latin typeface="Times New Roman" panose="02020603050405020304" pitchFamily="18" charset="0"/>
                <a:cs typeface="Times New Roman" panose="02020603050405020304" pitchFamily="18" charset="0"/>
              </a:rPr>
              <a:t>Review.</a:t>
            </a:r>
            <a:r>
              <a:rPr lang="en-US" cap="none" dirty="0">
                <a:solidFill>
                  <a:srgbClr val="FFFF00"/>
                </a:solidFill>
                <a:effectLst/>
                <a:latin typeface="Times New Roman" panose="02020603050405020304" pitchFamily="18" charset="0"/>
                <a:cs typeface="Times New Roman" panose="02020603050405020304" pitchFamily="18" charset="0"/>
              </a:rPr>
              <a:t/>
            </a:r>
            <a:br>
              <a:rPr lang="en-US" cap="none" dirty="0">
                <a:solidFill>
                  <a:srgbClr val="FFFF00"/>
                </a:solidFill>
                <a:effectLst/>
                <a:latin typeface="Times New Roman" panose="02020603050405020304" pitchFamily="18" charset="0"/>
                <a:cs typeface="Times New Roman" panose="02020603050405020304" pitchFamily="18" charset="0"/>
              </a:rPr>
            </a:br>
            <a:r>
              <a:rPr lang="en-US" dirty="0">
                <a:effectLst/>
              </a:rPr>
              <a:t/>
            </a:r>
            <a:br>
              <a:rPr lang="en-US" dirty="0">
                <a:effectLst/>
              </a:rPr>
            </a:br>
            <a:endParaRPr lang="en-US" dirty="0"/>
          </a:p>
        </p:txBody>
      </p:sp>
      <p:sp>
        <p:nvSpPr>
          <p:cNvPr id="3" name="Content Placeholder 2"/>
          <p:cNvSpPr>
            <a:spLocks noGrp="1"/>
          </p:cNvSpPr>
          <p:nvPr>
            <p:ph idx="1"/>
          </p:nvPr>
        </p:nvSpPr>
        <p:spPr>
          <a:xfrm>
            <a:off x="913796" y="444500"/>
            <a:ext cx="10353762" cy="5746750"/>
          </a:xfrm>
        </p:spPr>
        <p:txBody>
          <a:bodyPr>
            <a:normAutofit lnSpcReduction="10000"/>
          </a:bodyPr>
          <a:lstStyle/>
          <a:p>
            <a:pPr>
              <a:lnSpc>
                <a:spcPct val="150000"/>
              </a:lnSpc>
            </a:pPr>
            <a:r>
              <a:rPr lang="en-US" sz="2800" dirty="0">
                <a:effectLst/>
                <a:latin typeface="Times New Roman" panose="02020603050405020304" pitchFamily="18" charset="0"/>
                <a:cs typeface="Times New Roman" panose="02020603050405020304" pitchFamily="18" charset="0"/>
              </a:rPr>
              <a:t>A parent’s death can be a very stressful event for a child and have a significant impact to the future wellbeing of the </a:t>
            </a:r>
            <a:r>
              <a:rPr lang="en-US" sz="2800" dirty="0" smtClean="0">
                <a:effectLst/>
                <a:latin typeface="Times New Roman" panose="02020603050405020304" pitchFamily="18" charset="0"/>
                <a:cs typeface="Times New Roman" panose="02020603050405020304" pitchFamily="18" charset="0"/>
              </a:rPr>
              <a:t>child </a:t>
            </a:r>
            <a:r>
              <a:rPr lang="en-US" sz="2800" dirty="0">
                <a:effectLst/>
                <a:latin typeface="Times New Roman" panose="02020603050405020304" pitchFamily="18" charset="0"/>
                <a:cs typeface="Times New Roman" panose="02020603050405020304" pitchFamily="18" charset="0"/>
              </a:rPr>
              <a:t>(University of Pittsburg, 2018</a:t>
            </a:r>
            <a:r>
              <a:rPr lang="en-US" sz="2800" dirty="0" smtClean="0">
                <a:effectLst/>
                <a:latin typeface="Times New Roman" panose="02020603050405020304" pitchFamily="18" charset="0"/>
                <a:cs typeface="Times New Roman" panose="02020603050405020304" pitchFamily="18" charset="0"/>
              </a:rPr>
              <a:t>). </a:t>
            </a:r>
          </a:p>
          <a:p>
            <a:pPr>
              <a:lnSpc>
                <a:spcPct val="150000"/>
              </a:lnSpc>
            </a:pPr>
            <a:r>
              <a:rPr lang="en-US" sz="2800" dirty="0" smtClean="0">
                <a:effectLst/>
                <a:latin typeface="Times New Roman" panose="02020603050405020304" pitchFamily="18" charset="0"/>
                <a:cs typeface="Times New Roman" panose="02020603050405020304" pitchFamily="18" charset="0"/>
              </a:rPr>
              <a:t>Unfortunately</a:t>
            </a:r>
            <a:r>
              <a:rPr lang="en-US" sz="2800" dirty="0">
                <a:effectLst/>
                <a:latin typeface="Times New Roman" panose="02020603050405020304" pitchFamily="18" charset="0"/>
                <a:cs typeface="Times New Roman" panose="02020603050405020304" pitchFamily="18" charset="0"/>
              </a:rPr>
              <a:t>, not much is known concerning this long-term consequences of losing a parent due to that such types of research are hard to carry out majorly as result of their sensitivity (University of Pittsburg, 2018). </a:t>
            </a:r>
            <a:endParaRPr lang="en-US" sz="2800" dirty="0" smtClean="0">
              <a:effectLst/>
              <a:latin typeface="Times New Roman" panose="02020603050405020304" pitchFamily="18" charset="0"/>
              <a:cs typeface="Times New Roman" panose="02020603050405020304" pitchFamily="18" charset="0"/>
            </a:endParaRPr>
          </a:p>
          <a:p>
            <a:pPr>
              <a:lnSpc>
                <a:spcPct val="150000"/>
              </a:lnSpc>
            </a:pPr>
            <a:r>
              <a:rPr lang="en-US" sz="2800" dirty="0">
                <a:effectLst/>
                <a:latin typeface="Times New Roman" panose="02020603050405020304" pitchFamily="18" charset="0"/>
                <a:cs typeface="Times New Roman" panose="02020603050405020304" pitchFamily="18" charset="0"/>
              </a:rPr>
              <a:t>Recently, Pitt Department of Psychiatry researchers conducted a study of the pediatric grief that follows parental lose. </a:t>
            </a:r>
          </a:p>
          <a:p>
            <a:endParaRPr lang="en-US" dirty="0"/>
          </a:p>
        </p:txBody>
      </p:sp>
    </p:spTree>
    <p:extLst>
      <p:ext uri="{BB962C8B-B14F-4D97-AF65-F5344CB8AC3E}">
        <p14:creationId xmlns:p14="http://schemas.microsoft.com/office/powerpoint/2010/main" val="31327291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0"/>
            <a:ext cx="10353762" cy="1314451"/>
          </a:xfrm>
        </p:spPr>
        <p:txBody>
          <a:bodyPr>
            <a:normAutofit/>
          </a:bodyPr>
          <a:lstStyle/>
          <a:p>
            <a:r>
              <a:rPr lang="en-US" cap="none" dirty="0">
                <a:solidFill>
                  <a:srgbClr val="FFFF00"/>
                </a:solidFill>
                <a:effectLst/>
                <a:latin typeface="Times New Roman" panose="02020603050405020304" pitchFamily="18" charset="0"/>
                <a:cs typeface="Times New Roman" panose="02020603050405020304" pitchFamily="18" charset="0"/>
              </a:rPr>
              <a:t>Literature Review (</a:t>
            </a:r>
            <a:r>
              <a:rPr lang="en-US" cap="none" dirty="0" smtClean="0">
                <a:solidFill>
                  <a:srgbClr val="FFFF00"/>
                </a:solidFill>
                <a:effectLst/>
                <a:latin typeface="Times New Roman" panose="02020603050405020304" pitchFamily="18" charset="0"/>
                <a:cs typeface="Times New Roman" panose="02020603050405020304" pitchFamily="18" charset="0"/>
              </a:rPr>
              <a:t>Cont.)</a:t>
            </a:r>
            <a:r>
              <a:rPr lang="en-US" cap="none" dirty="0">
                <a:solidFill>
                  <a:srgbClr val="FFFF00"/>
                </a:solidFill>
                <a:effectLst/>
                <a:latin typeface="Times New Roman" panose="02020603050405020304" pitchFamily="18" charset="0"/>
                <a:cs typeface="Times New Roman" panose="02020603050405020304" pitchFamily="18" charset="0"/>
              </a:rPr>
              <a:t/>
            </a:r>
            <a:br>
              <a:rPr lang="en-US" cap="none" dirty="0">
                <a:solidFill>
                  <a:srgbClr val="FFFF00"/>
                </a:solidFill>
                <a:effectLst/>
                <a:latin typeface="Times New Roman" panose="02020603050405020304" pitchFamily="18" charset="0"/>
                <a:cs typeface="Times New Roman" panose="02020603050405020304" pitchFamily="18" charset="0"/>
              </a:rPr>
            </a:br>
            <a:endParaRPr lang="en-US" dirty="0"/>
          </a:p>
        </p:txBody>
      </p:sp>
      <p:sp>
        <p:nvSpPr>
          <p:cNvPr id="3" name="Content Placeholder 2"/>
          <p:cNvSpPr>
            <a:spLocks noGrp="1"/>
          </p:cNvSpPr>
          <p:nvPr>
            <p:ph idx="1"/>
          </p:nvPr>
        </p:nvSpPr>
        <p:spPr>
          <a:xfrm>
            <a:off x="913796" y="819150"/>
            <a:ext cx="10687654" cy="5505450"/>
          </a:xfrm>
        </p:spPr>
        <p:txBody>
          <a:bodyPr>
            <a:normAutofit/>
          </a:bodyPr>
          <a:lstStyle/>
          <a:p>
            <a:pPr>
              <a:lnSpc>
                <a:spcPct val="150000"/>
              </a:lnSpc>
            </a:pPr>
            <a:r>
              <a:rPr lang="en-US" sz="2800" dirty="0">
                <a:effectLst/>
                <a:latin typeface="Times New Roman" panose="02020603050405020304" pitchFamily="18" charset="0"/>
                <a:cs typeface="Times New Roman" panose="02020603050405020304" pitchFamily="18" charset="0"/>
              </a:rPr>
              <a:t>It is worth noting that findings of this research were published in the American </a:t>
            </a:r>
            <a:r>
              <a:rPr lang="en-US" sz="2800" dirty="0" smtClean="0">
                <a:effectLst/>
                <a:latin typeface="Times New Roman" panose="02020603050405020304" pitchFamily="18" charset="0"/>
                <a:cs typeface="Times New Roman" panose="02020603050405020304" pitchFamily="18" charset="0"/>
              </a:rPr>
              <a:t>Journal </a:t>
            </a:r>
            <a:r>
              <a:rPr lang="en-US" sz="2800" dirty="0">
                <a:effectLst/>
                <a:latin typeface="Times New Roman" panose="02020603050405020304" pitchFamily="18" charset="0"/>
                <a:cs typeface="Times New Roman" panose="02020603050405020304" pitchFamily="18" charset="0"/>
              </a:rPr>
              <a:t>of Psychiatry (University of Pittsburg, 2018). </a:t>
            </a:r>
            <a:endParaRPr lang="en-US" sz="2800" dirty="0" smtClean="0">
              <a:effectLst/>
              <a:latin typeface="Times New Roman" panose="02020603050405020304" pitchFamily="18" charset="0"/>
              <a:cs typeface="Times New Roman" panose="02020603050405020304" pitchFamily="18" charset="0"/>
            </a:endParaRPr>
          </a:p>
          <a:p>
            <a:pPr>
              <a:lnSpc>
                <a:spcPct val="150000"/>
              </a:lnSpc>
            </a:pPr>
            <a:r>
              <a:rPr lang="en-US" sz="2800" dirty="0" smtClean="0">
                <a:effectLst/>
                <a:latin typeface="Times New Roman" panose="02020603050405020304" pitchFamily="18" charset="0"/>
                <a:cs typeface="Times New Roman" panose="02020603050405020304" pitchFamily="18" charset="0"/>
              </a:rPr>
              <a:t>The </a:t>
            </a:r>
            <a:r>
              <a:rPr lang="en-US" sz="2800" dirty="0">
                <a:effectLst/>
                <a:latin typeface="Times New Roman" panose="02020603050405020304" pitchFamily="18" charset="0"/>
                <a:cs typeface="Times New Roman" panose="02020603050405020304" pitchFamily="18" charset="0"/>
              </a:rPr>
              <a:t>study also established that children who lose their parents are likely to develop depression within the first two years after the death. </a:t>
            </a:r>
          </a:p>
          <a:p>
            <a:pPr>
              <a:lnSpc>
                <a:spcPct val="150000"/>
              </a:lnSpc>
            </a:pPr>
            <a:r>
              <a:rPr lang="en-US" sz="2800" dirty="0">
                <a:effectLst/>
                <a:latin typeface="Times New Roman" panose="02020603050405020304" pitchFamily="18" charset="0"/>
                <a:cs typeface="Times New Roman" panose="02020603050405020304" pitchFamily="18" charset="0"/>
              </a:rPr>
              <a:t>According to </a:t>
            </a:r>
            <a:r>
              <a:rPr lang="en-US" sz="2800" dirty="0" err="1">
                <a:effectLst/>
                <a:latin typeface="Times New Roman" panose="02020603050405020304" pitchFamily="18" charset="0"/>
                <a:cs typeface="Times New Roman" panose="02020603050405020304" pitchFamily="18" charset="0"/>
              </a:rPr>
              <a:t>Osterweis</a:t>
            </a:r>
            <a:r>
              <a:rPr lang="en-US" sz="2800" dirty="0">
                <a:effectLst/>
                <a:latin typeface="Times New Roman" panose="02020603050405020304" pitchFamily="18" charset="0"/>
                <a:cs typeface="Times New Roman" panose="02020603050405020304" pitchFamily="18" charset="0"/>
              </a:rPr>
              <a:t> et al. (1994), losing a parent while one is still a child can be frightening and painful and such children did not have the ability to endure such strong emotions for a long period of time.</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141989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796" y="209550"/>
            <a:ext cx="10353762" cy="1143001"/>
          </a:xfrm>
        </p:spPr>
        <p:txBody>
          <a:bodyPr>
            <a:normAutofit fontScale="90000"/>
          </a:bodyPr>
          <a:lstStyle/>
          <a:p>
            <a:r>
              <a:rPr lang="en-US" cap="none" dirty="0" smtClean="0">
                <a:solidFill>
                  <a:srgbClr val="FFFF00"/>
                </a:solidFill>
                <a:effectLst/>
                <a:latin typeface="Times New Roman" panose="02020603050405020304" pitchFamily="18" charset="0"/>
                <a:cs typeface="Times New Roman" panose="02020603050405020304" pitchFamily="18" charset="0"/>
              </a:rPr>
              <a:t>Literature Review (CONT.)</a:t>
            </a:r>
            <a:br>
              <a:rPr lang="en-US" cap="none" dirty="0" smtClean="0">
                <a:solidFill>
                  <a:srgbClr val="FFFF00"/>
                </a:solidFill>
                <a:effectLst/>
                <a:latin typeface="Times New Roman" panose="02020603050405020304" pitchFamily="18" charset="0"/>
                <a:cs typeface="Times New Roman" panose="02020603050405020304" pitchFamily="18" charset="0"/>
              </a:rPr>
            </a:br>
            <a:endParaRPr lang="en-US" cap="none" dirty="0">
              <a:solidFill>
                <a:srgbClr val="FFFF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13796" y="1162050"/>
            <a:ext cx="10353762" cy="5518150"/>
          </a:xfrm>
        </p:spPr>
        <p:txBody>
          <a:bodyPr>
            <a:noAutofit/>
          </a:bodyPr>
          <a:lstStyle/>
          <a:p>
            <a:r>
              <a:rPr lang="en-US" sz="3200" dirty="0">
                <a:effectLst/>
                <a:latin typeface="Times New Roman" panose="02020603050405020304" pitchFamily="18" charset="0"/>
                <a:cs typeface="Times New Roman" panose="02020603050405020304" pitchFamily="18" charset="0"/>
              </a:rPr>
              <a:t>According to </a:t>
            </a:r>
            <a:r>
              <a:rPr lang="en-US" sz="3200" dirty="0" err="1">
                <a:effectLst/>
                <a:latin typeface="Times New Roman" panose="02020603050405020304" pitchFamily="18" charset="0"/>
                <a:cs typeface="Times New Roman" panose="02020603050405020304" pitchFamily="18" charset="0"/>
              </a:rPr>
              <a:t>Osterweis</a:t>
            </a:r>
            <a:r>
              <a:rPr lang="en-US" sz="3200" dirty="0">
                <a:effectLst/>
                <a:latin typeface="Times New Roman" panose="02020603050405020304" pitchFamily="18" charset="0"/>
                <a:cs typeface="Times New Roman" panose="02020603050405020304" pitchFamily="18" charset="0"/>
              </a:rPr>
              <a:t> et al. (1994), some studies have established that there is increased physical symptoms such as abdominal pain. </a:t>
            </a:r>
            <a:endParaRPr lang="en-US" sz="3200" dirty="0" smtClean="0">
              <a:effectLst/>
              <a:latin typeface="Times New Roman" panose="02020603050405020304" pitchFamily="18" charset="0"/>
              <a:cs typeface="Times New Roman" panose="02020603050405020304" pitchFamily="18" charset="0"/>
            </a:endParaRPr>
          </a:p>
          <a:p>
            <a:r>
              <a:rPr lang="en-US" sz="3200" dirty="0" smtClean="0">
                <a:effectLst/>
                <a:latin typeface="Times New Roman" panose="02020603050405020304" pitchFamily="18" charset="0"/>
                <a:cs typeface="Times New Roman" panose="02020603050405020304" pitchFamily="18" charset="0"/>
              </a:rPr>
              <a:t>However</a:t>
            </a:r>
            <a:r>
              <a:rPr lang="en-US" sz="3200" dirty="0">
                <a:effectLst/>
                <a:latin typeface="Times New Roman" panose="02020603050405020304" pitchFamily="18" charset="0"/>
                <a:cs typeface="Times New Roman" panose="02020603050405020304" pitchFamily="18" charset="0"/>
              </a:rPr>
              <a:t>, later research conducted on Israeli children did not find such symptoms. </a:t>
            </a:r>
            <a:endParaRPr lang="en-US" sz="3200" dirty="0" smtClean="0">
              <a:effectLst/>
              <a:latin typeface="Times New Roman" panose="02020603050405020304" pitchFamily="18" charset="0"/>
              <a:cs typeface="Times New Roman" panose="02020603050405020304" pitchFamily="18" charset="0"/>
            </a:endParaRPr>
          </a:p>
          <a:p>
            <a:r>
              <a:rPr lang="en-US" sz="3200" dirty="0" smtClean="0">
                <a:effectLst/>
                <a:latin typeface="Times New Roman" panose="02020603050405020304" pitchFamily="18" charset="0"/>
                <a:cs typeface="Times New Roman" panose="02020603050405020304" pitchFamily="18" charset="0"/>
              </a:rPr>
              <a:t>According </a:t>
            </a:r>
            <a:r>
              <a:rPr lang="en-US" sz="3200" dirty="0">
                <a:effectLst/>
                <a:latin typeface="Times New Roman" panose="02020603050405020304" pitchFamily="18" charset="0"/>
                <a:cs typeface="Times New Roman" panose="02020603050405020304" pitchFamily="18" charset="0"/>
              </a:rPr>
              <a:t>to Marie Curie (</a:t>
            </a:r>
            <a:r>
              <a:rPr lang="en-US" sz="3200" dirty="0" err="1">
                <a:effectLst/>
                <a:latin typeface="Times New Roman" panose="02020603050405020304" pitchFamily="18" charset="0"/>
                <a:cs typeface="Times New Roman" panose="02020603050405020304" pitchFamily="18" charset="0"/>
              </a:rPr>
              <a:t>n.d</a:t>
            </a:r>
            <a:r>
              <a:rPr lang="en-US" sz="3200" dirty="0">
                <a:effectLst/>
                <a:latin typeface="Times New Roman" panose="02020603050405020304" pitchFamily="18" charset="0"/>
                <a:cs typeface="Times New Roman" panose="02020603050405020304" pitchFamily="18" charset="0"/>
              </a:rPr>
              <a:t>), some children may take long to react to a scenario where they have lost their parent due to that they are too young to understand what is going on. </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99521226"/>
      </p:ext>
    </p:extLst>
  </p:cSld>
  <p:clrMapOvr>
    <a:masterClrMapping/>
  </p:clrMapOvr>
</p:sld>
</file>

<file path=ppt/theme/theme1.xml><?xml version="1.0" encoding="utf-8"?>
<a:theme xmlns:a="http://schemas.openxmlformats.org/drawingml/2006/main" name="Thatch">
  <a:themeElements>
    <a:clrScheme name="Thatch">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Thatch</Template>
  <TotalTime>5662</TotalTime>
  <Words>2337</Words>
  <Application>Microsoft Office PowerPoint</Application>
  <PresentationFormat>Custom</PresentationFormat>
  <Paragraphs>124</Paragraphs>
  <Slides>19</Slides>
  <Notes>14</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Thatch</vt:lpstr>
      <vt:lpstr>PowerPoint Presentation</vt:lpstr>
      <vt:lpstr>PowerPoint Presentation</vt:lpstr>
      <vt:lpstr>PowerPoint Presentation</vt:lpstr>
      <vt:lpstr>PowerPoint Presentation</vt:lpstr>
      <vt:lpstr>PowerPoint Presentation</vt:lpstr>
      <vt:lpstr>PowerPoint Presentation</vt:lpstr>
      <vt:lpstr>Literature Review.  </vt:lpstr>
      <vt:lpstr>Literature Review (Cont.) </vt:lpstr>
      <vt:lpstr>Literature Review (CONT.) </vt:lpstr>
      <vt:lpstr>Literature Review (Cont.) </vt:lpstr>
      <vt:lpstr>PowerPoint Presentation</vt:lpstr>
      <vt:lpstr>PowerPoint Presentation</vt:lpstr>
      <vt:lpstr>Results (Cont.)</vt:lpstr>
      <vt:lpstr>Results (Cont.)</vt:lpstr>
      <vt:lpstr>Results (Cont.)</vt:lpstr>
      <vt:lpstr>Results (Cont.)</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admin</cp:lastModifiedBy>
  <cp:revision>458</cp:revision>
  <dcterms:created xsi:type="dcterms:W3CDTF">2017-05-17T03:58:12Z</dcterms:created>
  <dcterms:modified xsi:type="dcterms:W3CDTF">2020-11-14T19:17:39Z</dcterms:modified>
</cp:coreProperties>
</file>